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2"/>
  </p:notesMasterIdLst>
  <p:sldIdLst>
    <p:sldId id="372" r:id="rId3"/>
    <p:sldId id="447" r:id="rId4"/>
    <p:sldId id="450" r:id="rId5"/>
    <p:sldId id="471" r:id="rId6"/>
    <p:sldId id="473" r:id="rId7"/>
    <p:sldId id="452" r:id="rId8"/>
    <p:sldId id="459" r:id="rId9"/>
    <p:sldId id="472" r:id="rId10"/>
    <p:sldId id="474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56" r:id="rId19"/>
    <p:sldId id="457" r:id="rId20"/>
    <p:sldId id="470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9" autoAdjust="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B1E3F-F71E-4FB7-B275-7451C045E1F0}" type="datetimeFigureOut">
              <a:rPr lang="en-IE" smtClean="0"/>
              <a:t>23/09/2020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E3AA3-D0F8-4CFC-BDDC-F353AA287B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452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IE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/>
          <a:srcRect l="50225" t="60300" r="14815" b="19508"/>
          <a:stretch/>
        </p:blipFill>
        <p:spPr bwMode="auto">
          <a:xfrm>
            <a:off x="7036246" y="172045"/>
            <a:ext cx="2000250" cy="671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 userDrawn="1"/>
        </p:nvPicPr>
        <p:blipFill rotWithShape="1">
          <a:blip r:embed="rId3"/>
          <a:srcRect l="17872" t="20869" r="25021" b="10798"/>
          <a:stretch/>
        </p:blipFill>
        <p:spPr bwMode="auto">
          <a:xfrm>
            <a:off x="251520" y="178293"/>
            <a:ext cx="1080120" cy="665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MTI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234834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EE7-65BE-4612-BBD1-67C244EFCC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21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EE7-65BE-4612-BBD1-67C244EFCC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9294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1E9B-5518-437D-9558-E2D7103D72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358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1E9B-5518-437D-9558-E2D7103D72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383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1E9B-5518-437D-9558-E2D7103D72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810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1E9B-5518-437D-9558-E2D7103D72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914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1E9B-5518-437D-9558-E2D7103D72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810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1E9B-5518-437D-9558-E2D7103D72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5804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1E9B-5518-437D-9558-E2D7103D72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5069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1E9B-5518-437D-9558-E2D7103D72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938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EE7-65BE-4612-BBD1-67C244EFCC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4572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1E9B-5518-437D-9558-E2D7103D72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2668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1E9B-5518-437D-9558-E2D7103D72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4344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1E9B-5518-437D-9558-E2D7103D72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761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EE7-65BE-4612-BBD1-67C244EFCC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576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EE7-65BE-4612-BBD1-67C244EFCC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790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EE7-65BE-4612-BBD1-67C244EFCC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15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EE7-65BE-4612-BBD1-67C244EFCC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89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EE7-65BE-4612-BBD1-67C244EFCC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773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EE7-65BE-4612-BBD1-67C244EFCC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620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EE7-65BE-4612-BBD1-67C244EFCC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973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12tth of October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IE" dirty="0"/>
              <a:t>MTC Grand Assembly </a:t>
            </a:r>
          </a:p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4767263"/>
            <a:ext cx="26746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IE" dirty="0"/>
              <a:t>Teagasc, </a:t>
            </a:r>
            <a:r>
              <a:rPr lang="en-IE" dirty="0" err="1"/>
              <a:t>Ashtown</a:t>
            </a:r>
            <a:r>
              <a:rPr lang="en-IE" dirty="0"/>
              <a:t>, 22</a:t>
            </a:r>
            <a:r>
              <a:rPr lang="en-IE" baseline="30000" dirty="0"/>
              <a:t>nd</a:t>
            </a:r>
            <a:r>
              <a:rPr lang="en-IE" dirty="0"/>
              <a:t>  February 2017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369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12tth of October 2016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MTC Industry Members inaugural meeting  Enterprise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1E9B-5518-437D-9558-E2D7103D72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916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source=images&amp;cd=&amp;cad=rja&amp;uact=8&amp;ved=0ahUKEwje78DRk7zVAhXSKFAKHeSED1UQjRwIBw&amp;url=http://marel.com/meat-processing/news/greenlea-leads-the-way-in-hot-deboning/1647&amp;psig=AFQjCNEAsrADcTcpHmYHJnopllf3N4kvfg&amp;ust=150188710799681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google.ie/url?sa=i&amp;rct=j&amp;q=&amp;esrc=s&amp;source=imgres&amp;cd=&amp;cad=rja&amp;uact=8&amp;ved=0ahUKEwikg9DOlLzVAhVEEVAKHQ7bDhYQjRwIBw&amp;url=http://www.firstpost.com/mumbai/after-bmc-now-navi-mumbai-civic-body-bans-sale-of-meat-during-paryushan-2427386.html&amp;psig=AFQjCNFuy1_weLV55dedynj3R4FUxeIhMw&amp;ust=1501887377081432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77984"/>
            <a:ext cx="9144000" cy="465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9551" y="1545636"/>
            <a:ext cx="8374239" cy="144655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400" b="1" i="1" dirty="0"/>
              <a:t>Breeding for Superior Beef Meat eating Quality</a:t>
            </a:r>
            <a:r>
              <a:rPr lang="en-GB" sz="4400" b="1" dirty="0"/>
              <a:t> 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3435846"/>
            <a:ext cx="3024336" cy="120032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Michelle Judge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</a:rPr>
              <a:t>BAgrSc</a:t>
            </a:r>
            <a:r>
              <a:rPr lang="en-GB" b="1" dirty="0">
                <a:solidFill>
                  <a:srgbClr val="002060"/>
                </a:solidFill>
              </a:rPr>
              <a:t>, PhD</a:t>
            </a:r>
          </a:p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michelle.judge@teagasc.ie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7830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9178" y="267077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i="1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58154" y="237435"/>
            <a:ext cx="5978672" cy="570105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400" b="1" dirty="0">
                <a:latin typeface="Calibri" pitchFamily="34" charset="0"/>
              </a:rPr>
              <a:t>Within breed differences</a:t>
            </a:r>
            <a:endParaRPr lang="en-GB" sz="3400" b="1" i="1" dirty="0">
              <a:latin typeface="Calibri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2" y="837181"/>
            <a:ext cx="7195268" cy="3750793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1835696" y="2787774"/>
            <a:ext cx="1880770" cy="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82739" y="867260"/>
            <a:ext cx="37896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b="1" dirty="0">
                <a:latin typeface="Calibri" pitchFamily="34" charset="0"/>
              </a:rPr>
              <a:t>25% of Simmental sires are better than worse angus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51921" y="1547290"/>
            <a:ext cx="2016223" cy="304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716466" y="1491630"/>
            <a:ext cx="666273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68144" y="867260"/>
            <a:ext cx="2338883" cy="3774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8341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9178" y="267077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i="1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45793" y="237435"/>
            <a:ext cx="5978672" cy="570105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atin typeface="Calibri" pitchFamily="34" charset="0"/>
              </a:rPr>
              <a:t>Genetic evaluations</a:t>
            </a:r>
            <a:endParaRPr lang="en-GB" b="1" i="1" dirty="0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3" y="1503836"/>
            <a:ext cx="6912768" cy="311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851831" y="825856"/>
            <a:ext cx="7560840" cy="709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EBVs of sires with reliability of ≥30%</a:t>
            </a:r>
          </a:p>
        </p:txBody>
      </p:sp>
      <p:sp>
        <p:nvSpPr>
          <p:cNvPr id="21" name="Oval 20"/>
          <p:cNvSpPr/>
          <p:nvPr/>
        </p:nvSpPr>
        <p:spPr>
          <a:xfrm>
            <a:off x="1954964" y="3183888"/>
            <a:ext cx="2409300" cy="76106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6415611" y="2804917"/>
            <a:ext cx="1521280" cy="103249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TextBox 22"/>
          <p:cNvSpPr txBox="1"/>
          <p:nvPr/>
        </p:nvSpPr>
        <p:spPr>
          <a:xfrm>
            <a:off x="2737907" y="1535596"/>
            <a:ext cx="46587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2400" b="1" dirty="0"/>
              <a:t>Progeny undergoing consumer trial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275857" y="2139702"/>
            <a:ext cx="525178" cy="104418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64388" y="2020364"/>
            <a:ext cx="433074" cy="78455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30082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9178" y="267077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atin typeface="Calibri" pitchFamily="34" charset="0"/>
              </a:rPr>
              <a:t>Importance of data </a:t>
            </a:r>
            <a:endParaRPr lang="en-GB" b="1" i="1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78" y="954927"/>
            <a:ext cx="6761214" cy="367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96775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4892" y="17655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atin typeface="Calibri" pitchFamily="34" charset="0"/>
              </a:rPr>
              <a:t>Terminal Index </a:t>
            </a:r>
            <a:endParaRPr lang="en-GB" b="1" i="1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711585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Made up of the traits that are </a:t>
            </a:r>
            <a:r>
              <a:rPr lang="en-US" sz="3200" dirty="0">
                <a:solidFill>
                  <a:srgbClr val="0070C0"/>
                </a:solidFill>
              </a:rPr>
              <a:t>important to farmers </a:t>
            </a:r>
            <a:r>
              <a:rPr lang="en-US" sz="3200" dirty="0"/>
              <a:t>that breed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cattle for slaughter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68764"/>
              </p:ext>
            </p:extLst>
          </p:nvPr>
        </p:nvGraphicFramePr>
        <p:xfrm>
          <a:off x="1115615" y="1761660"/>
          <a:ext cx="6768753" cy="281149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02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 gridSpan="3"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Terminal Index</a:t>
                      </a:r>
                    </a:p>
                  </a:txBody>
                  <a:tcPr marT="25718" marB="25718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91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</a:rPr>
                        <a:t>Trait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</a:rPr>
                        <a:t>Emphasis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/>
                        <a:t>Economic  Value (€/unit)</a:t>
                      </a:r>
                    </a:p>
                  </a:txBody>
                  <a:tcPr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u="none" strike="noStrike" kern="1200" baseline="0" dirty="0"/>
                        <a:t>Calving Difficulty </a:t>
                      </a:r>
                      <a:endParaRPr lang="en-IE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18%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-4.65</a:t>
                      </a:r>
                    </a:p>
                  </a:txBody>
                  <a:tcPr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IE" sz="1400" dirty="0"/>
                        <a:t>Gestation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4%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-2.25</a:t>
                      </a:r>
                    </a:p>
                  </a:txBody>
                  <a:tcPr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IE" sz="1400" dirty="0"/>
                        <a:t>Mortality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4%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-5.34</a:t>
                      </a:r>
                    </a:p>
                  </a:txBody>
                  <a:tcPr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IE" sz="1400" dirty="0"/>
                        <a:t>Docility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2%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18.92</a:t>
                      </a:r>
                    </a:p>
                  </a:txBody>
                  <a:tcPr marT="25718" marB="2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IE" sz="1400" dirty="0"/>
                        <a:t>Feed intake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16%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-0.13</a:t>
                      </a:r>
                    </a:p>
                  </a:txBody>
                  <a:tcPr marT="25718" marB="2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IE" sz="1400" b="1" dirty="0"/>
                        <a:t>Carcass weight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41%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4.03</a:t>
                      </a:r>
                    </a:p>
                  </a:txBody>
                  <a:tcPr marT="25718" marB="2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IE" sz="1400" dirty="0"/>
                        <a:t>Carcass conformation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11%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18.93</a:t>
                      </a:r>
                    </a:p>
                  </a:txBody>
                  <a:tcPr marT="25718" marB="2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IE" sz="1400" dirty="0"/>
                        <a:t>Carcass fat 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5%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-10.08</a:t>
                      </a:r>
                    </a:p>
                  </a:txBody>
                  <a:tcPr marT="25718" marB="2571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1727684" y="1059582"/>
            <a:ext cx="5688632" cy="29729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dirty="0"/>
              <a:t>Meat Quality?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268983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01693" y="249492"/>
            <a:ext cx="6115148" cy="526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 dirty="0"/>
              <a:t>What is the terminal index currently doing to MEQ traits?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2139702"/>
            <a:ext cx="93245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000" dirty="0"/>
              <a:t>The changes in the eating quality traits </a:t>
            </a:r>
            <a:r>
              <a:rPr lang="en-IE" sz="3000" b="1" u="sng" dirty="0"/>
              <a:t>per generation:</a:t>
            </a:r>
            <a:endParaRPr lang="en-IE" sz="3000" dirty="0"/>
          </a:p>
          <a:p>
            <a:endParaRPr lang="en-IE" sz="3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IE" sz="3000" dirty="0"/>
              <a:t>Tenderness will </a:t>
            </a:r>
            <a:r>
              <a:rPr lang="en-IE" sz="3000" b="1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IE" sz="3000" dirty="0"/>
              <a:t> by 0.07 units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IE" sz="3000" dirty="0"/>
              <a:t>Juiciness will remain </a:t>
            </a:r>
            <a:r>
              <a:rPr lang="en-IE" sz="3000" b="1" dirty="0">
                <a:solidFill>
                  <a:srgbClr val="0070C0"/>
                </a:solidFill>
              </a:rPr>
              <a:t>constant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IE" sz="3000" dirty="0"/>
              <a:t>Flavour will </a:t>
            </a:r>
            <a:r>
              <a:rPr lang="en-IE" sz="3000" b="1" dirty="0">
                <a:solidFill>
                  <a:srgbClr val="7030A0"/>
                </a:solidFill>
              </a:rPr>
              <a:t>decrease</a:t>
            </a:r>
            <a:r>
              <a:rPr lang="en-IE" sz="3000" dirty="0"/>
              <a:t> by 0.03 units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22" y="1113594"/>
            <a:ext cx="1174298" cy="79310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39" t="13236" r="26994" b="69570"/>
          <a:stretch/>
        </p:blipFill>
        <p:spPr bwMode="auto">
          <a:xfrm>
            <a:off x="1835696" y="1113595"/>
            <a:ext cx="3882901" cy="820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126686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01693" y="249492"/>
            <a:ext cx="6115148" cy="526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 dirty="0"/>
              <a:t>Selecting for MEQ traits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3818"/>
            <a:ext cx="7992888" cy="376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9135" y="3219822"/>
            <a:ext cx="6264696" cy="774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91941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01693" y="249492"/>
            <a:ext cx="6115148" cy="526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 dirty="0"/>
              <a:t>Selecting for MEQ traits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6" y="833636"/>
            <a:ext cx="8217477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2539021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9178" y="267077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atin typeface="Calibri" pitchFamily="34" charset="0"/>
              </a:rPr>
              <a:t>Take home messages</a:t>
            </a:r>
            <a:endParaRPr lang="en-GB" b="1" i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05576"/>
            <a:ext cx="88569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sz="3200" dirty="0"/>
              <a:t>If factory process is streamlined </a:t>
            </a:r>
            <a:r>
              <a:rPr lang="en-US" sz="3200" dirty="0">
                <a:solidFill>
                  <a:srgbClr val="FF0000"/>
                </a:solidFill>
              </a:rPr>
              <a:t>breeding could bring a massive improvement</a:t>
            </a:r>
            <a:r>
              <a:rPr lang="en-US" sz="3200" dirty="0"/>
              <a:t> to meat eating quality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sz="3200" dirty="0"/>
              <a:t>Ireland will launch meat quality EBVs for AI sires with the hope of identifying superior sires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31109"/>
            <a:ext cx="1873593" cy="64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290390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9178" y="267077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atin typeface="Calibri" pitchFamily="34" charset="0"/>
              </a:rPr>
              <a:t>Future work</a:t>
            </a:r>
            <a:endParaRPr lang="en-GB" b="1" i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83718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 startAt="3"/>
            </a:pPr>
            <a:r>
              <a:rPr lang="en-US" sz="3600" dirty="0"/>
              <a:t>Work on-going to incorporate GENOMICS to  meat eating quality index index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45" y="2139702"/>
            <a:ext cx="4503671" cy="24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s://www.sciencemag.org/sites/default/files/styles/inline__450w__no_aspect/public/DNA_16x9_0.jpg?itok=gs07u06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1584">
            <a:off x="5236490" y="3206481"/>
            <a:ext cx="840338" cy="3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13209" y="3775569"/>
            <a:ext cx="2890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>
                <a:latin typeface="Calibri" pitchFamily="34" charset="0"/>
              </a:rPr>
              <a:t>19% reliability </a:t>
            </a:r>
            <a:r>
              <a:rPr lang="en-IE" sz="1600" b="1" dirty="0">
                <a:latin typeface="Calibri" pitchFamily="34" charset="0"/>
                <a:sym typeface="Wingdings" pitchFamily="2" charset="2"/>
              </a:rPr>
              <a:t> 37% reliability</a:t>
            </a:r>
            <a:endParaRPr lang="en-IE" sz="1600" b="1" dirty="0">
              <a:latin typeface="Calibri" pitchFamily="34" charset="0"/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26063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78919"/>
            <a:ext cx="2736304" cy="18254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307" y="1271033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002060"/>
                </a:solidFill>
              </a:rPr>
              <a:t>Thank you for your attention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72516" y="397009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002060"/>
                </a:solidFill>
              </a:rPr>
              <a:t>Any questions?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276065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47271" y="179909"/>
            <a:ext cx="5472608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>
                <a:latin typeface="Calibri" pitchFamily="34" charset="0"/>
              </a:rPr>
              <a:t>Meat quality – why?</a:t>
            </a:r>
            <a:endParaRPr lang="en-GB" sz="4800" b="1" i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1" y="951570"/>
            <a:ext cx="878729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3200" dirty="0"/>
              <a:t>&gt;600,000 tonnes of beef produced  in 2018 </a:t>
            </a:r>
            <a:r>
              <a:rPr lang="en-IE" sz="2000" dirty="0"/>
              <a:t>(</a:t>
            </a:r>
            <a:r>
              <a:rPr lang="en-IE" sz="2000" dirty="0" err="1"/>
              <a:t>Bord</a:t>
            </a:r>
            <a:r>
              <a:rPr lang="en-IE" sz="2000" dirty="0"/>
              <a:t> </a:t>
            </a:r>
            <a:r>
              <a:rPr lang="en-IE" sz="2000" dirty="0" err="1"/>
              <a:t>Bia</a:t>
            </a:r>
            <a:r>
              <a:rPr lang="en-IE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3200" dirty="0"/>
              <a:t>Exports </a:t>
            </a:r>
            <a:r>
              <a:rPr lang="en-IE" sz="3200" b="1" dirty="0"/>
              <a:t>€2.5bn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3200" dirty="0"/>
              <a:t>5</a:t>
            </a:r>
            <a:r>
              <a:rPr lang="en-IE" sz="3200" baseline="30000" dirty="0"/>
              <a:t>th</a:t>
            </a:r>
            <a:r>
              <a:rPr lang="en-IE" sz="3200" dirty="0"/>
              <a:t> biggest exporter in the world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4" t="18096" r="41520" b="58631"/>
          <a:stretch/>
        </p:blipFill>
        <p:spPr bwMode="auto">
          <a:xfrm>
            <a:off x="440186" y="2548258"/>
            <a:ext cx="4131814" cy="12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t="51670" r="45244" b="40721"/>
          <a:stretch/>
        </p:blipFill>
        <p:spPr bwMode="auto">
          <a:xfrm>
            <a:off x="285399" y="3822839"/>
            <a:ext cx="4431010" cy="5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05" y="2609936"/>
            <a:ext cx="3973036" cy="183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373801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1641" y="179909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atin typeface="Calibri" pitchFamily="34" charset="0"/>
              </a:rPr>
              <a:t>Can we breed for it?</a:t>
            </a:r>
            <a:endParaRPr lang="en-GB" b="1" i="1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978" y="3400433"/>
            <a:ext cx="8929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Huge</a:t>
            </a:r>
            <a:r>
              <a:rPr lang="en-US" sz="3200" dirty="0"/>
              <a:t> improvements in meat quality in recent years.. </a:t>
            </a:r>
          </a:p>
        </p:txBody>
      </p:sp>
      <p:pic>
        <p:nvPicPr>
          <p:cNvPr id="13" name="Picture 2" descr="Image result for cattle carcass bon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25" y="1288790"/>
            <a:ext cx="3951616" cy="19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5606"/>
            <a:ext cx="3412735" cy="198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4978" y="3885947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400" b="1" dirty="0">
                <a:solidFill>
                  <a:srgbClr val="FF0000"/>
                </a:solidFill>
              </a:rPr>
              <a:t>Where will the next jump in quality come from?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683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1641" y="179909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atin typeface="Calibri" pitchFamily="34" charset="0"/>
              </a:rPr>
              <a:t>How much is genetics?</a:t>
            </a:r>
            <a:endParaRPr lang="en-GB" b="1" i="1" dirty="0">
              <a:latin typeface="Calibri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4" y="856925"/>
            <a:ext cx="6840760" cy="369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508372" y="856926"/>
            <a:ext cx="5634065" cy="3728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3635896" y="2837204"/>
            <a:ext cx="242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Middle estimate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86890" y="2703281"/>
            <a:ext cx="420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25% to 50% of the estimates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3135546" y="1409376"/>
            <a:ext cx="372826" cy="94635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/>
          <p:cNvSpPr txBox="1"/>
          <p:nvPr/>
        </p:nvSpPr>
        <p:spPr>
          <a:xfrm>
            <a:off x="3436591" y="1653648"/>
            <a:ext cx="377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Highest 25% of estimates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5771" y="3251887"/>
            <a:ext cx="370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Lowest 25% of estimates</a:t>
            </a:r>
          </a:p>
        </p:txBody>
      </p:sp>
      <p:cxnSp>
        <p:nvCxnSpPr>
          <p:cNvPr id="29" name="Straight Arrow Connector 28"/>
          <p:cNvCxnSpPr>
            <a:stCxn id="24" idx="1"/>
          </p:cNvCxnSpPr>
          <p:nvPr/>
        </p:nvCxnSpPr>
        <p:spPr>
          <a:xfrm flipH="1">
            <a:off x="3156952" y="3037259"/>
            <a:ext cx="4789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3149693" y="2355726"/>
            <a:ext cx="276447" cy="9629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ight Brace 30"/>
          <p:cNvSpPr/>
          <p:nvPr/>
        </p:nvSpPr>
        <p:spPr>
          <a:xfrm>
            <a:off x="3156952" y="3318684"/>
            <a:ext cx="276447" cy="235738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27661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5" grpId="1"/>
      <p:bldP spid="26" grpId="0" animBg="1"/>
      <p:bldP spid="26" grpId="1" animBg="1"/>
      <p:bldP spid="27" grpId="0"/>
      <p:bldP spid="27" grpId="1"/>
      <p:bldP spid="28" grpId="0"/>
      <p:bldP spid="28" grpId="1"/>
      <p:bldP spid="30" grpId="0" animBg="1"/>
      <p:bldP spid="30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1641" y="179909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 pitchFamily="34" charset="0"/>
              </a:rPr>
              <a:t>Genetic Evaluations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275" y="1077907"/>
            <a:ext cx="1872208" cy="5265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/>
              <a:t>What?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9752" y="843558"/>
            <a:ext cx="6552727" cy="122413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tx1"/>
                </a:solidFill>
              </a:rPr>
              <a:t>A way to rank animals based on their (and/or their family members) performance for a certain trait(s)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590" y="2439942"/>
            <a:ext cx="1872208" cy="5265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/>
              <a:t>How?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6484" y="2170012"/>
            <a:ext cx="4551740" cy="10664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tx1"/>
                </a:solidFill>
              </a:rPr>
              <a:t>Weight of retail cuts, pedigree information &amp; other info</a:t>
            </a:r>
          </a:p>
        </p:txBody>
      </p:sp>
      <p:pic>
        <p:nvPicPr>
          <p:cNvPr id="16" name="Picture 2" descr="Image result for 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58" y="2288714"/>
            <a:ext cx="1396121" cy="8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6717854" y="2690225"/>
            <a:ext cx="766341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101024" y="3071088"/>
            <a:ext cx="630789" cy="16534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77132" y="3355826"/>
            <a:ext cx="7627316" cy="131414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tx1"/>
                </a:solidFill>
              </a:rPr>
              <a:t>Estimated breeding values (EBVs) for </a:t>
            </a:r>
            <a:r>
              <a:rPr lang="en-IE" sz="2800" b="1" dirty="0">
                <a:solidFill>
                  <a:schemeClr val="tx1"/>
                </a:solidFill>
              </a:rPr>
              <a:t>all</a:t>
            </a:r>
            <a:r>
              <a:rPr lang="en-IE" sz="2800" dirty="0">
                <a:solidFill>
                  <a:schemeClr val="tx1"/>
                </a:solidFill>
              </a:rPr>
              <a:t> animals</a:t>
            </a:r>
          </a:p>
          <a:p>
            <a:pPr algn="ctr"/>
            <a:r>
              <a:rPr lang="en-IE" sz="2800" dirty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IE" sz="2800" dirty="0">
                <a:solidFill>
                  <a:schemeClr val="tx1"/>
                </a:solidFill>
              </a:rPr>
              <a:t>Reliability figure – level of confidence </a:t>
            </a:r>
          </a:p>
        </p:txBody>
      </p:sp>
      <p:sp>
        <p:nvSpPr>
          <p:cNvPr id="20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21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28621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1641" y="195486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atin typeface="Calibri" pitchFamily="34" charset="0"/>
              </a:rPr>
              <a:t>The Data</a:t>
            </a:r>
            <a:endParaRPr lang="en-GB" b="1" i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22" y="972215"/>
            <a:ext cx="78800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E" sz="3000" dirty="0"/>
              <a:t>Currently &gt;5,000 cattle slaughtered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000" dirty="0"/>
              <a:t>Range of phenotypes collected including </a:t>
            </a:r>
            <a:r>
              <a:rPr lang="en-IE" sz="3000" dirty="0">
                <a:solidFill>
                  <a:srgbClr val="FF0000"/>
                </a:solidFill>
              </a:rPr>
              <a:t>sensory analysis of meat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IE" sz="3000" dirty="0"/>
              <a:t>Trained panellists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IE" sz="3000" dirty="0"/>
              <a:t>Tenderness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IE" sz="3000" dirty="0"/>
              <a:t>Juiciness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IE" sz="3000" dirty="0"/>
              <a:t>Flavour</a:t>
            </a:r>
          </a:p>
          <a:p>
            <a:r>
              <a:rPr lang="en-IE" dirty="0"/>
              <a:t>	</a:t>
            </a:r>
          </a:p>
        </p:txBody>
      </p:sp>
      <p:pic>
        <p:nvPicPr>
          <p:cNvPr id="2050" name="Picture 2" descr="Image result for knife and f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34336"/>
            <a:ext cx="771152" cy="8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3"/>
          <a:stretch/>
        </p:blipFill>
        <p:spPr>
          <a:xfrm>
            <a:off x="7784101" y="2139702"/>
            <a:ext cx="1224098" cy="82372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823220" y="3972680"/>
            <a:ext cx="3367103" cy="39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63969" y="3821131"/>
            <a:ext cx="0" cy="270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06680" y="3821131"/>
            <a:ext cx="0" cy="270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28980" y="3815364"/>
            <a:ext cx="0" cy="270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67785" y="3815364"/>
            <a:ext cx="0" cy="270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25873" y="3815364"/>
            <a:ext cx="0" cy="270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55151" y="3821131"/>
            <a:ext cx="0" cy="270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84585" y="3821131"/>
            <a:ext cx="0" cy="270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95899" y="3828759"/>
            <a:ext cx="0" cy="270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94005" y="3828759"/>
            <a:ext cx="0" cy="270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09190" y="334166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8104"/>
            <a:ext cx="920305" cy="69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236" y="3522265"/>
            <a:ext cx="909267" cy="68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630586" y="3348875"/>
            <a:ext cx="52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10</a:t>
            </a:r>
          </a:p>
        </p:txBody>
      </p:sp>
      <p:sp>
        <p:nvSpPr>
          <p:cNvPr id="29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30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2571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9178" y="267077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i="1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94830" y="195486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atin typeface="Calibri" pitchFamily="34" charset="0"/>
              </a:rPr>
              <a:t>How much is genetics?</a:t>
            </a:r>
            <a:endParaRPr lang="en-GB" b="1" i="1" dirty="0">
              <a:latin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274136"/>
              </p:ext>
            </p:extLst>
          </p:nvPr>
        </p:nvGraphicFramePr>
        <p:xfrm>
          <a:off x="977132" y="2068629"/>
          <a:ext cx="7411292" cy="197929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8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344">
                <a:tc>
                  <a:txBody>
                    <a:bodyPr/>
                    <a:lstStyle/>
                    <a:p>
                      <a:pPr algn="ctr" fontAlgn="b"/>
                      <a:endParaRPr lang="en-I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200" u="none" strike="noStrike" dirty="0">
                          <a:effectLst/>
                        </a:rPr>
                        <a:t>h</a:t>
                      </a:r>
                      <a:r>
                        <a:rPr lang="en-IE" sz="3200" u="none" strike="noStrike" baseline="30000" dirty="0">
                          <a:effectLst/>
                        </a:rPr>
                        <a:t>2</a:t>
                      </a:r>
                      <a:r>
                        <a:rPr lang="en-IE" sz="3200" u="none" strike="noStrike" dirty="0">
                          <a:effectLst/>
                        </a:rPr>
                        <a:t> (SE) 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000" u="none" strike="noStrike" dirty="0">
                          <a:effectLst/>
                        </a:rPr>
                        <a:t>Genetic SD </a:t>
                      </a:r>
                      <a:endParaRPr lang="en-IE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92"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u="none" strike="noStrike" dirty="0">
                          <a:effectLst/>
                        </a:rPr>
                        <a:t>Tenderness</a:t>
                      </a:r>
                      <a:endParaRPr lang="en-I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0.15 (0.04)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000" dirty="0"/>
                        <a:t>0.16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u="none" strike="noStrike" dirty="0">
                          <a:effectLst/>
                        </a:rPr>
                        <a:t>Juiciness</a:t>
                      </a:r>
                      <a:endParaRPr lang="en-I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 (0.06)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u="none" strike="noStrike" dirty="0">
                          <a:effectLst/>
                        </a:rPr>
                        <a:t>Flavour</a:t>
                      </a:r>
                      <a:endParaRPr lang="en-I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 (0.04)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2491" y="897564"/>
                <a:ext cx="8568952" cy="1102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IE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IE" sz="320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IE" sz="3200" b="0" i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IE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Genetic</m:t>
                          </m:r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var</m:t>
                          </m:r>
                          <m:r>
                            <m:rPr>
                              <m:sty m:val="p"/>
                            </m:rPr>
                            <a:rPr lang="en-IE" sz="3200" b="0" i="0" smtClean="0">
                              <a:latin typeface="Cambria Math"/>
                            </a:rPr>
                            <m:t>iance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Phenotypic</m:t>
                          </m:r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variance</m:t>
                          </m:r>
                        </m:den>
                      </m:f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1" y="1196752"/>
                <a:ext cx="8568952" cy="11020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t="22977" r="6907" b="19565"/>
          <a:stretch/>
        </p:blipFill>
        <p:spPr bwMode="auto">
          <a:xfrm>
            <a:off x="4716016" y="4184049"/>
            <a:ext cx="936104" cy="48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060406" y="4156580"/>
            <a:ext cx="655610" cy="252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12160" y="1941691"/>
            <a:ext cx="2520280" cy="2242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35909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1641" y="179909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atin typeface="Calibri" pitchFamily="34" charset="0"/>
              </a:rPr>
              <a:t>How much is genetics?</a:t>
            </a:r>
            <a:endParaRPr lang="en-GB" b="1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2" y="854402"/>
            <a:ext cx="7626166" cy="373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5796136" y="2656684"/>
            <a:ext cx="108012" cy="9429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5-Point Star 12"/>
          <p:cNvSpPr/>
          <p:nvPr/>
        </p:nvSpPr>
        <p:spPr>
          <a:xfrm>
            <a:off x="7265404" y="2844304"/>
            <a:ext cx="108012" cy="9429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5-Point Star 13"/>
          <p:cNvSpPr/>
          <p:nvPr/>
        </p:nvSpPr>
        <p:spPr>
          <a:xfrm>
            <a:off x="6520569" y="2813762"/>
            <a:ext cx="108012" cy="9429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41512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5536" y="4677984"/>
            <a:ext cx="8352928" cy="6160"/>
          </a:xfrm>
          <a:prstGeom prst="line">
            <a:avLst/>
          </a:prstGeom>
          <a:ln w="28575">
            <a:solidFill>
              <a:srgbClr val="BA6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" y="4788644"/>
            <a:ext cx="1141065" cy="3006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9178" y="267077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i="1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94830" y="195486"/>
            <a:ext cx="5616625" cy="57010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atin typeface="Calibri" pitchFamily="34" charset="0"/>
              </a:rPr>
              <a:t>How much is genetics?</a:t>
            </a:r>
            <a:endParaRPr lang="en-GB" b="1" i="1" dirty="0">
              <a:latin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09588"/>
              </p:ext>
            </p:extLst>
          </p:nvPr>
        </p:nvGraphicFramePr>
        <p:xfrm>
          <a:off x="395537" y="1977684"/>
          <a:ext cx="7992887" cy="185992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9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344">
                <a:tc>
                  <a:txBody>
                    <a:bodyPr/>
                    <a:lstStyle/>
                    <a:p>
                      <a:pPr algn="ctr" fontAlgn="b"/>
                      <a:endParaRPr lang="en-IE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000" u="none" strike="noStrike" dirty="0">
                          <a:effectLst/>
                        </a:rPr>
                        <a:t>h</a:t>
                      </a:r>
                      <a:r>
                        <a:rPr lang="en-IE" sz="3000" u="none" strike="noStrike" baseline="30000" dirty="0">
                          <a:effectLst/>
                        </a:rPr>
                        <a:t>2</a:t>
                      </a:r>
                      <a:r>
                        <a:rPr lang="en-IE" sz="3000" u="none" strike="noStrike" dirty="0">
                          <a:effectLst/>
                        </a:rPr>
                        <a:t> (SE) 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000" u="none" strike="noStrike" dirty="0">
                          <a:effectLst/>
                        </a:rPr>
                        <a:t>Genetic SD </a:t>
                      </a:r>
                      <a:endParaRPr lang="en-IE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92">
                <a:tc>
                  <a:txBody>
                    <a:bodyPr/>
                    <a:lstStyle/>
                    <a:p>
                      <a:pPr algn="l" fontAlgn="b"/>
                      <a:r>
                        <a:rPr lang="en-IE" sz="3000" u="none" strike="noStrike" dirty="0">
                          <a:effectLst/>
                        </a:rPr>
                        <a:t>Tenderness</a:t>
                      </a:r>
                      <a:endParaRPr lang="en-IE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000" dirty="0"/>
                        <a:t>0.15 (0.04)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000" dirty="0"/>
                        <a:t>0.16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IE" sz="3000" u="none" strike="noStrike" dirty="0">
                          <a:effectLst/>
                        </a:rPr>
                        <a:t>Juiciness</a:t>
                      </a:r>
                      <a:endParaRPr lang="en-IE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 (0.06)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IE" sz="3000" u="none" strike="noStrike" dirty="0">
                          <a:effectLst/>
                        </a:rPr>
                        <a:t>Flavour</a:t>
                      </a:r>
                      <a:endParaRPr lang="en-IE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 (0.04)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9525" marR="9525" marT="714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2491" y="897564"/>
                <a:ext cx="8568952" cy="1102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IE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IE" sz="320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IE" sz="3200" b="0" i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IE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Genetic</m:t>
                          </m:r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var</m:t>
                          </m:r>
                          <m:r>
                            <m:rPr>
                              <m:sty m:val="p"/>
                            </m:rPr>
                            <a:rPr lang="en-IE" sz="3200" b="0" i="0" smtClean="0">
                              <a:latin typeface="Cambria Math"/>
                            </a:rPr>
                            <m:t>iance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Phenotypic</m:t>
                          </m:r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E" sz="3200">
                              <a:latin typeface="Cambria Math"/>
                            </a:rPr>
                            <m:t>variance</m:t>
                          </m:r>
                        </m:den>
                      </m:f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1" y="1196752"/>
                <a:ext cx="8568952" cy="11020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t="22977" r="6907" b="19565"/>
          <a:stretch/>
        </p:blipFill>
        <p:spPr bwMode="auto">
          <a:xfrm>
            <a:off x="4324586" y="4044747"/>
            <a:ext cx="1186129" cy="6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t="22977" r="6907" b="19565"/>
          <a:stretch/>
        </p:blipFill>
        <p:spPr bwMode="auto">
          <a:xfrm>
            <a:off x="6258863" y="4009261"/>
            <a:ext cx="1186129" cy="6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Image result for smiley fa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4509" r="1389" b="4801"/>
          <a:stretch/>
        </p:blipFill>
        <p:spPr bwMode="auto">
          <a:xfrm>
            <a:off x="6280280" y="4231801"/>
            <a:ext cx="429805" cy="3054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Image result for sad  fa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70" y="4009260"/>
            <a:ext cx="380409" cy="2815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491880" y="3921900"/>
            <a:ext cx="655610" cy="252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738325" y="3925353"/>
            <a:ext cx="410288" cy="3110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40152" y="1815666"/>
            <a:ext cx="2520280" cy="2106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31840" y="4677984"/>
            <a:ext cx="2895600" cy="381856"/>
          </a:xfrm>
        </p:spPr>
        <p:txBody>
          <a:bodyPr/>
          <a:lstStyle/>
          <a:p>
            <a:r>
              <a:rPr lang="en-IE" dirty="0"/>
              <a:t>ICBF Conference</a:t>
            </a:r>
          </a:p>
        </p:txBody>
      </p:sp>
      <p:sp>
        <p:nvSpPr>
          <p:cNvPr id="20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242808" y="4707474"/>
            <a:ext cx="2895600" cy="381856"/>
          </a:xfrm>
        </p:spPr>
        <p:txBody>
          <a:bodyPr/>
          <a:lstStyle/>
          <a:p>
            <a:r>
              <a:rPr lang="en-IE" dirty="0"/>
              <a:t>17/01/2020</a:t>
            </a:r>
          </a:p>
        </p:txBody>
      </p:sp>
    </p:spTree>
    <p:extLst>
      <p:ext uri="{BB962C8B-B14F-4D97-AF65-F5344CB8AC3E}">
        <p14:creationId xmlns:p14="http://schemas.microsoft.com/office/powerpoint/2010/main" val="39938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28461</TotalTime>
  <Words>512</Words>
  <Application>Microsoft Office PowerPoint</Application>
  <PresentationFormat>On-screen Show (16:9)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Teagasc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deliver an agreed programme of work; to assemble a world-class research team and to deliver an environment and a research management process that ensure outstanding results; to develop deep and lasting relationships with industry partners who collaborate in setting the research agenda and carrying out the research and determining who shall benefit from the results; to ensure commercial exploitation of the research results; to pursue long-term and original research leading to disruptive and innovative future products and services; to secure Irish and international funding to sustain the Centre over the medium and long term; and to communicate the benefits of the Centre research to the international academic community, to industry in Ireland, to public sector funders and the Irish general public.</dc:title>
  <dc:creator>John Colreavy</dc:creator>
  <cp:lastModifiedBy>Andrew Cromie</cp:lastModifiedBy>
  <cp:revision>481</cp:revision>
  <dcterms:created xsi:type="dcterms:W3CDTF">2016-10-12T13:40:23Z</dcterms:created>
  <dcterms:modified xsi:type="dcterms:W3CDTF">2020-09-23T09:09:09Z</dcterms:modified>
</cp:coreProperties>
</file>