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84" r:id="rId4"/>
    <p:sldId id="259" r:id="rId5"/>
    <p:sldId id="260" r:id="rId6"/>
    <p:sldId id="261" r:id="rId7"/>
    <p:sldId id="262" r:id="rId8"/>
    <p:sldId id="264" r:id="rId9"/>
    <p:sldId id="272" r:id="rId10"/>
    <p:sldId id="263" r:id="rId11"/>
    <p:sldId id="266" r:id="rId12"/>
    <p:sldId id="270" r:id="rId13"/>
    <p:sldId id="285" r:id="rId14"/>
    <p:sldId id="269" r:id="rId15"/>
    <p:sldId id="271" r:id="rId16"/>
    <p:sldId id="265" r:id="rId17"/>
    <p:sldId id="286" r:id="rId18"/>
    <p:sldId id="267" r:id="rId19"/>
    <p:sldId id="288" r:id="rId20"/>
    <p:sldId id="278" r:id="rId21"/>
    <p:sldId id="289" r:id="rId22"/>
    <p:sldId id="277" r:id="rId23"/>
    <p:sldId id="291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77B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9847F2-1015-415E-B49F-21D8D74F224F}" type="doc">
      <dgm:prSet loTypeId="urn:microsoft.com/office/officeart/2005/8/layout/venn1" loCatId="relationship" qsTypeId="urn:microsoft.com/office/officeart/2005/8/quickstyle/3d1" qsCatId="3D" csTypeId="urn:microsoft.com/office/officeart/2005/8/colors/colorful1#1" csCatId="colorful" phldr="1"/>
      <dgm:spPr/>
    </dgm:pt>
    <dgm:pt modelId="{7F753F38-BFD7-473C-8A29-51C4B11F79AF}">
      <dgm:prSet phldrT="[Text]" custT="1"/>
      <dgm:spPr>
        <a:solidFill>
          <a:srgbClr val="FF0000">
            <a:alpha val="80000"/>
          </a:srgbClr>
        </a:solidFill>
      </dgm:spPr>
      <dgm:t>
        <a:bodyPr/>
        <a:lstStyle/>
        <a:p>
          <a:endParaRPr lang="en-IE" sz="1200" b="1" u="sng" dirty="0"/>
        </a:p>
        <a:p>
          <a:r>
            <a:rPr lang="en-IE" sz="2400" b="1" u="sng" dirty="0">
              <a:solidFill>
                <a:schemeClr val="bg1"/>
              </a:solidFill>
              <a:latin typeface="Myriad Pro"/>
            </a:rPr>
            <a:t>Current Lactation</a:t>
          </a:r>
        </a:p>
        <a:p>
          <a:endParaRPr lang="en-IE" sz="1800" b="1" u="sng" dirty="0"/>
        </a:p>
        <a:p>
          <a:endParaRPr lang="en-IE" sz="1800" b="1" u="sng" dirty="0"/>
        </a:p>
        <a:p>
          <a:endParaRPr lang="en-IE" sz="1800" b="1" u="sng" dirty="0"/>
        </a:p>
      </dgm:t>
    </dgm:pt>
    <dgm:pt modelId="{8A8DFE46-196D-483C-8C07-6873E75682C1}" type="parTrans" cxnId="{1C2121C3-7CE4-416C-A37E-CCAA9A1C68FC}">
      <dgm:prSet/>
      <dgm:spPr/>
      <dgm:t>
        <a:bodyPr/>
        <a:lstStyle/>
        <a:p>
          <a:endParaRPr lang="en-IE"/>
        </a:p>
      </dgm:t>
    </dgm:pt>
    <dgm:pt modelId="{7AEEC81A-CBE1-445A-8E7E-6856F00F8900}" type="sibTrans" cxnId="{1C2121C3-7CE4-416C-A37E-CCAA9A1C68FC}">
      <dgm:prSet/>
      <dgm:spPr/>
      <dgm:t>
        <a:bodyPr/>
        <a:lstStyle/>
        <a:p>
          <a:endParaRPr lang="en-IE"/>
        </a:p>
      </dgm:t>
    </dgm:pt>
    <dgm:pt modelId="{A24B2E0A-6D41-4F0E-997D-20AC72F9C254}">
      <dgm:prSet phldrT="[Text]" custT="1"/>
      <dgm:spPr>
        <a:solidFill>
          <a:srgbClr val="00B050">
            <a:alpha val="80000"/>
          </a:srgbClr>
        </a:solidFill>
      </dgm:spPr>
      <dgm:t>
        <a:bodyPr/>
        <a:lstStyle/>
        <a:p>
          <a:pPr algn="ctr"/>
          <a:r>
            <a:rPr lang="en-IE" sz="2000" b="1" u="none" dirty="0">
              <a:latin typeface="Myriad Pro"/>
              <a:cs typeface="Arial" panose="020B0604020202020204" pitchFamily="34" charset="0"/>
            </a:rPr>
            <a:t> </a:t>
          </a:r>
        </a:p>
        <a:p>
          <a:pPr algn="l"/>
          <a:r>
            <a:rPr lang="en-IE" sz="2400" b="1" u="sng" dirty="0">
              <a:solidFill>
                <a:schemeClr val="bg1"/>
              </a:solidFill>
              <a:latin typeface="Myriad Pro"/>
              <a:cs typeface="Arial" panose="020B0604020202020204" pitchFamily="34" charset="0"/>
            </a:rPr>
            <a:t>Future Lactations</a:t>
          </a:r>
        </a:p>
        <a:p>
          <a:pPr algn="l"/>
          <a:endParaRPr lang="en-IE" sz="2400" b="1" u="sng" dirty="0">
            <a:solidFill>
              <a:schemeClr val="bg1"/>
            </a:solidFill>
            <a:latin typeface="Myriad Pro"/>
            <a:cs typeface="Arial" panose="020B0604020202020204" pitchFamily="34" charset="0"/>
          </a:endParaRPr>
        </a:p>
        <a:p>
          <a:pPr algn="ctr"/>
          <a:endParaRPr lang="en-IE" sz="2000" b="1" u="sng" dirty="0">
            <a:latin typeface="Myriad Pro"/>
            <a:cs typeface="Arial" panose="020B0604020202020204" pitchFamily="34" charset="0"/>
          </a:endParaRPr>
        </a:p>
        <a:p>
          <a:pPr algn="ctr"/>
          <a:endParaRPr lang="en-IE" sz="2000" b="1" u="sng" dirty="0">
            <a:latin typeface="Myriad Pro"/>
            <a:cs typeface="Arial" panose="020B0604020202020204" pitchFamily="34" charset="0"/>
          </a:endParaRPr>
        </a:p>
        <a:p>
          <a:pPr algn="ctr"/>
          <a:endParaRPr lang="en-IE" sz="2000" b="1" u="sng" dirty="0">
            <a:latin typeface="Myriad Pro"/>
            <a:cs typeface="Arial" panose="020B0604020202020204" pitchFamily="34" charset="0"/>
          </a:endParaRPr>
        </a:p>
      </dgm:t>
    </dgm:pt>
    <dgm:pt modelId="{EF087754-E274-4D2D-89B5-315CE6FA373C}" type="parTrans" cxnId="{461B5F1E-D456-4F67-B6A2-F22310629C84}">
      <dgm:prSet/>
      <dgm:spPr/>
      <dgm:t>
        <a:bodyPr/>
        <a:lstStyle/>
        <a:p>
          <a:endParaRPr lang="en-IE"/>
        </a:p>
      </dgm:t>
    </dgm:pt>
    <dgm:pt modelId="{2B364F53-6C56-4A81-A7C2-83C07B0C374C}" type="sibTrans" cxnId="{461B5F1E-D456-4F67-B6A2-F22310629C84}">
      <dgm:prSet/>
      <dgm:spPr/>
      <dgm:t>
        <a:bodyPr/>
        <a:lstStyle/>
        <a:p>
          <a:endParaRPr lang="en-IE"/>
        </a:p>
      </dgm:t>
    </dgm:pt>
    <dgm:pt modelId="{4E911038-8FD8-4B5C-971F-FC91042AB884}">
      <dgm:prSet phldrT="[Text]" custT="1"/>
      <dgm:spPr>
        <a:solidFill>
          <a:srgbClr val="0000CC">
            <a:alpha val="69804"/>
          </a:srgbClr>
        </a:solidFill>
      </dgm:spPr>
      <dgm:t>
        <a:bodyPr/>
        <a:lstStyle/>
        <a:p>
          <a:r>
            <a:rPr lang="en-IE" sz="2400" b="1" u="sng" dirty="0">
              <a:solidFill>
                <a:schemeClr val="bg1"/>
              </a:solidFill>
              <a:latin typeface="Myriad Pro"/>
              <a:cs typeface="Arial" panose="020B0604020202020204" pitchFamily="34" charset="0"/>
            </a:rPr>
            <a:t>Net</a:t>
          </a:r>
          <a:r>
            <a:rPr lang="en-IE" sz="2400" b="1" u="sng" dirty="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 </a:t>
          </a:r>
          <a:r>
            <a:rPr lang="en-IE" sz="2400" b="1" u="sng" dirty="0">
              <a:solidFill>
                <a:schemeClr val="bg1"/>
              </a:solidFill>
              <a:latin typeface="Myriad Pro"/>
              <a:cs typeface="Myanmar Text" panose="020B0502040204020203" pitchFamily="34" charset="0"/>
            </a:rPr>
            <a:t>Replacement Cost</a:t>
          </a:r>
        </a:p>
        <a:p>
          <a:endParaRPr lang="en-IE" sz="2400" b="1" u="sng" dirty="0">
            <a:solidFill>
              <a:schemeClr val="bg1"/>
            </a:solidFill>
            <a:latin typeface="+mn-lt"/>
            <a:cs typeface="Arial" panose="020B0604020202020204" pitchFamily="34" charset="0"/>
          </a:endParaRPr>
        </a:p>
      </dgm:t>
    </dgm:pt>
    <dgm:pt modelId="{0AFBD7D2-6974-4A1F-9D73-54F50B7846F9}" type="parTrans" cxnId="{BC6D6496-D1F6-40AC-BEBB-9DCF090C86A8}">
      <dgm:prSet/>
      <dgm:spPr/>
      <dgm:t>
        <a:bodyPr/>
        <a:lstStyle/>
        <a:p>
          <a:endParaRPr lang="en-IE"/>
        </a:p>
      </dgm:t>
    </dgm:pt>
    <dgm:pt modelId="{33FC0F28-ADF1-43E5-82C0-DFCFA64C1B61}" type="sibTrans" cxnId="{BC6D6496-D1F6-40AC-BEBB-9DCF090C86A8}">
      <dgm:prSet/>
      <dgm:spPr/>
      <dgm:t>
        <a:bodyPr/>
        <a:lstStyle/>
        <a:p>
          <a:endParaRPr lang="en-IE"/>
        </a:p>
      </dgm:t>
    </dgm:pt>
    <dgm:pt modelId="{0723EC0D-FAC5-4541-B4F4-C9DD64224D77}" type="pres">
      <dgm:prSet presAssocID="{A59847F2-1015-415E-B49F-21D8D74F224F}" presName="compositeShape" presStyleCnt="0">
        <dgm:presLayoutVars>
          <dgm:chMax val="7"/>
          <dgm:dir/>
          <dgm:resizeHandles val="exact"/>
        </dgm:presLayoutVars>
      </dgm:prSet>
      <dgm:spPr/>
    </dgm:pt>
    <dgm:pt modelId="{1FB1F6D6-F1DB-4EC6-A927-BBA3E89FAD7B}" type="pres">
      <dgm:prSet presAssocID="{7F753F38-BFD7-473C-8A29-51C4B11F79AF}" presName="circ1" presStyleLbl="vennNode1" presStyleIdx="0" presStyleCnt="3" custScaleX="111458" custScaleY="101308" custLinFactNeighborX="-12446" custLinFactNeighborY="1084"/>
      <dgm:spPr/>
    </dgm:pt>
    <dgm:pt modelId="{0B9ABEA0-E440-4DA6-A607-7332FABC95FB}" type="pres">
      <dgm:prSet presAssocID="{7F753F38-BFD7-473C-8A29-51C4B11F79A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97214E8-E184-4497-ADF2-D5EA76D0C43B}" type="pres">
      <dgm:prSet presAssocID="{A24B2E0A-6D41-4F0E-997D-20AC72F9C254}" presName="circ2" presStyleLbl="vennNode1" presStyleIdx="1" presStyleCnt="3" custScaleX="142669" custScaleY="102841" custLinFactNeighborX="8687" custLinFactNeighborY="118"/>
      <dgm:spPr/>
    </dgm:pt>
    <dgm:pt modelId="{4CFBC39E-F25B-440A-90A0-12A211AC71A9}" type="pres">
      <dgm:prSet presAssocID="{A24B2E0A-6D41-4F0E-997D-20AC72F9C25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1085B87-C5BA-4F35-8D86-5DB28370B048}" type="pres">
      <dgm:prSet presAssocID="{4E911038-8FD8-4B5C-971F-FC91042AB884}" presName="circ3" presStyleLbl="vennNode1" presStyleIdx="2" presStyleCnt="3" custScaleX="103608" custScaleY="91959" custLinFactNeighborX="-11332" custLinFactNeighborY="-4811"/>
      <dgm:spPr/>
    </dgm:pt>
    <dgm:pt modelId="{69C44A57-0E95-48A7-9D0A-A4A7E9190F70}" type="pres">
      <dgm:prSet presAssocID="{4E911038-8FD8-4B5C-971F-FC91042AB88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5AFBA1C-E821-4D44-9CB2-C3CD09FAE74E}" type="presOf" srcId="{A24B2E0A-6D41-4F0E-997D-20AC72F9C254}" destId="{4CFBC39E-F25B-440A-90A0-12A211AC71A9}" srcOrd="1" destOrd="0" presId="urn:microsoft.com/office/officeart/2005/8/layout/venn1"/>
    <dgm:cxn modelId="{461B5F1E-D456-4F67-B6A2-F22310629C84}" srcId="{A59847F2-1015-415E-B49F-21D8D74F224F}" destId="{A24B2E0A-6D41-4F0E-997D-20AC72F9C254}" srcOrd="1" destOrd="0" parTransId="{EF087754-E274-4D2D-89B5-315CE6FA373C}" sibTransId="{2B364F53-6C56-4A81-A7C2-83C07B0C374C}"/>
    <dgm:cxn modelId="{31619464-568B-4FEC-B3DF-9B15B9EFB024}" type="presOf" srcId="{7F753F38-BFD7-473C-8A29-51C4B11F79AF}" destId="{1FB1F6D6-F1DB-4EC6-A927-BBA3E89FAD7B}" srcOrd="0" destOrd="0" presId="urn:microsoft.com/office/officeart/2005/8/layout/venn1"/>
    <dgm:cxn modelId="{97CBD846-7847-42C6-99A0-C29EA79738BF}" type="presOf" srcId="{4E911038-8FD8-4B5C-971F-FC91042AB884}" destId="{A1085B87-C5BA-4F35-8D86-5DB28370B048}" srcOrd="0" destOrd="0" presId="urn:microsoft.com/office/officeart/2005/8/layout/venn1"/>
    <dgm:cxn modelId="{E500228D-3227-44A4-A31C-80EF86964E41}" type="presOf" srcId="{A24B2E0A-6D41-4F0E-997D-20AC72F9C254}" destId="{797214E8-E184-4497-ADF2-D5EA76D0C43B}" srcOrd="0" destOrd="0" presId="urn:microsoft.com/office/officeart/2005/8/layout/venn1"/>
    <dgm:cxn modelId="{0556008E-00EA-4DFC-8DC7-06F094BAF23A}" type="presOf" srcId="{A59847F2-1015-415E-B49F-21D8D74F224F}" destId="{0723EC0D-FAC5-4541-B4F4-C9DD64224D77}" srcOrd="0" destOrd="0" presId="urn:microsoft.com/office/officeart/2005/8/layout/venn1"/>
    <dgm:cxn modelId="{BC6D6496-D1F6-40AC-BEBB-9DCF090C86A8}" srcId="{A59847F2-1015-415E-B49F-21D8D74F224F}" destId="{4E911038-8FD8-4B5C-971F-FC91042AB884}" srcOrd="2" destOrd="0" parTransId="{0AFBD7D2-6974-4A1F-9D73-54F50B7846F9}" sibTransId="{33FC0F28-ADF1-43E5-82C0-DFCFA64C1B61}"/>
    <dgm:cxn modelId="{1C2121C3-7CE4-416C-A37E-CCAA9A1C68FC}" srcId="{A59847F2-1015-415E-B49F-21D8D74F224F}" destId="{7F753F38-BFD7-473C-8A29-51C4B11F79AF}" srcOrd="0" destOrd="0" parTransId="{8A8DFE46-196D-483C-8C07-6873E75682C1}" sibTransId="{7AEEC81A-CBE1-445A-8E7E-6856F00F8900}"/>
    <dgm:cxn modelId="{02930EC7-309B-47EC-9C0C-9032357D25BB}" type="presOf" srcId="{7F753F38-BFD7-473C-8A29-51C4B11F79AF}" destId="{0B9ABEA0-E440-4DA6-A607-7332FABC95FB}" srcOrd="1" destOrd="0" presId="urn:microsoft.com/office/officeart/2005/8/layout/venn1"/>
    <dgm:cxn modelId="{6C2357F6-ABF8-44D8-9275-9A5B2175BB19}" type="presOf" srcId="{4E911038-8FD8-4B5C-971F-FC91042AB884}" destId="{69C44A57-0E95-48A7-9D0A-A4A7E9190F70}" srcOrd="1" destOrd="0" presId="urn:microsoft.com/office/officeart/2005/8/layout/venn1"/>
    <dgm:cxn modelId="{FFAE6DB7-0ACD-4DD1-95F5-26AEDED06F84}" type="presParOf" srcId="{0723EC0D-FAC5-4541-B4F4-C9DD64224D77}" destId="{1FB1F6D6-F1DB-4EC6-A927-BBA3E89FAD7B}" srcOrd="0" destOrd="0" presId="urn:microsoft.com/office/officeart/2005/8/layout/venn1"/>
    <dgm:cxn modelId="{9F699509-6AE6-4209-8D18-D21DD27F5549}" type="presParOf" srcId="{0723EC0D-FAC5-4541-B4F4-C9DD64224D77}" destId="{0B9ABEA0-E440-4DA6-A607-7332FABC95FB}" srcOrd="1" destOrd="0" presId="urn:microsoft.com/office/officeart/2005/8/layout/venn1"/>
    <dgm:cxn modelId="{DF080CD3-0E7F-4653-966D-E23C1070AF14}" type="presParOf" srcId="{0723EC0D-FAC5-4541-B4F4-C9DD64224D77}" destId="{797214E8-E184-4497-ADF2-D5EA76D0C43B}" srcOrd="2" destOrd="0" presId="urn:microsoft.com/office/officeart/2005/8/layout/venn1"/>
    <dgm:cxn modelId="{F17DB7CB-4E34-4800-A0BC-6A876EEDCEEB}" type="presParOf" srcId="{0723EC0D-FAC5-4541-B4F4-C9DD64224D77}" destId="{4CFBC39E-F25B-440A-90A0-12A211AC71A9}" srcOrd="3" destOrd="0" presId="urn:microsoft.com/office/officeart/2005/8/layout/venn1"/>
    <dgm:cxn modelId="{E381D3B3-27B3-445F-9B5D-71A9EE1D4BFA}" type="presParOf" srcId="{0723EC0D-FAC5-4541-B4F4-C9DD64224D77}" destId="{A1085B87-C5BA-4F35-8D86-5DB28370B048}" srcOrd="4" destOrd="0" presId="urn:microsoft.com/office/officeart/2005/8/layout/venn1"/>
    <dgm:cxn modelId="{B87478A5-6AF2-4E05-9456-53B6328A21CC}" type="presParOf" srcId="{0723EC0D-FAC5-4541-B4F4-C9DD64224D77}" destId="{69C44A57-0E95-48A7-9D0A-A4A7E9190F7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9847F2-1015-415E-B49F-21D8D74F224F}" type="doc">
      <dgm:prSet loTypeId="urn:microsoft.com/office/officeart/2005/8/layout/venn1" loCatId="relationship" qsTypeId="urn:microsoft.com/office/officeart/2005/8/quickstyle/3d1" qsCatId="3D" csTypeId="urn:microsoft.com/office/officeart/2005/8/colors/colorful1#1" csCatId="colorful" phldr="1"/>
      <dgm:spPr/>
    </dgm:pt>
    <dgm:pt modelId="{7F753F38-BFD7-473C-8A29-51C4B11F79AF}">
      <dgm:prSet phldrT="[Text]" custT="1"/>
      <dgm:spPr>
        <a:solidFill>
          <a:srgbClr val="FF0000">
            <a:alpha val="80000"/>
          </a:srgbClr>
        </a:solidFill>
      </dgm:spPr>
      <dgm:t>
        <a:bodyPr/>
        <a:lstStyle/>
        <a:p>
          <a:endParaRPr lang="en-IE" sz="1200" b="1" u="sng" dirty="0"/>
        </a:p>
        <a:p>
          <a:r>
            <a:rPr lang="en-IE" sz="2400" b="1" u="sng" dirty="0">
              <a:solidFill>
                <a:schemeClr val="bg1"/>
              </a:solidFill>
              <a:latin typeface="Myriad Pro"/>
            </a:rPr>
            <a:t>Current Lactation</a:t>
          </a:r>
        </a:p>
        <a:p>
          <a:endParaRPr lang="en-IE" sz="1800" b="1" u="sng" dirty="0"/>
        </a:p>
        <a:p>
          <a:endParaRPr lang="en-IE" sz="1800" b="1" u="sng" dirty="0"/>
        </a:p>
        <a:p>
          <a:endParaRPr lang="en-IE" sz="1800" b="1" u="sng" dirty="0"/>
        </a:p>
      </dgm:t>
    </dgm:pt>
    <dgm:pt modelId="{8A8DFE46-196D-483C-8C07-6873E75682C1}" type="parTrans" cxnId="{1C2121C3-7CE4-416C-A37E-CCAA9A1C68FC}">
      <dgm:prSet/>
      <dgm:spPr/>
      <dgm:t>
        <a:bodyPr/>
        <a:lstStyle/>
        <a:p>
          <a:endParaRPr lang="en-IE"/>
        </a:p>
      </dgm:t>
    </dgm:pt>
    <dgm:pt modelId="{7AEEC81A-CBE1-445A-8E7E-6856F00F8900}" type="sibTrans" cxnId="{1C2121C3-7CE4-416C-A37E-CCAA9A1C68FC}">
      <dgm:prSet/>
      <dgm:spPr/>
      <dgm:t>
        <a:bodyPr/>
        <a:lstStyle/>
        <a:p>
          <a:endParaRPr lang="en-IE"/>
        </a:p>
      </dgm:t>
    </dgm:pt>
    <dgm:pt modelId="{A24B2E0A-6D41-4F0E-997D-20AC72F9C254}">
      <dgm:prSet phldrT="[Text]" custT="1"/>
      <dgm:spPr>
        <a:solidFill>
          <a:srgbClr val="00B050">
            <a:alpha val="80000"/>
          </a:srgbClr>
        </a:solidFill>
      </dgm:spPr>
      <dgm:t>
        <a:bodyPr/>
        <a:lstStyle/>
        <a:p>
          <a:pPr algn="ctr"/>
          <a:r>
            <a:rPr lang="en-IE" sz="2000" b="1" u="none" dirty="0">
              <a:latin typeface="Myriad Pro"/>
              <a:cs typeface="Arial" panose="020B0604020202020204" pitchFamily="34" charset="0"/>
            </a:rPr>
            <a:t> </a:t>
          </a:r>
        </a:p>
        <a:p>
          <a:pPr algn="l"/>
          <a:r>
            <a:rPr lang="en-IE" sz="2400" b="1" u="sng" dirty="0">
              <a:solidFill>
                <a:schemeClr val="bg1"/>
              </a:solidFill>
              <a:latin typeface="Myriad Pro"/>
              <a:cs typeface="Arial" panose="020B0604020202020204" pitchFamily="34" charset="0"/>
            </a:rPr>
            <a:t>Future Lactations</a:t>
          </a:r>
        </a:p>
        <a:p>
          <a:pPr algn="l"/>
          <a:endParaRPr lang="en-IE" sz="2400" b="1" u="sng" dirty="0">
            <a:solidFill>
              <a:schemeClr val="bg1"/>
            </a:solidFill>
            <a:latin typeface="Myriad Pro"/>
            <a:cs typeface="Arial" panose="020B0604020202020204" pitchFamily="34" charset="0"/>
          </a:endParaRPr>
        </a:p>
        <a:p>
          <a:pPr algn="ctr"/>
          <a:endParaRPr lang="en-IE" sz="2000" b="1" u="sng" dirty="0">
            <a:latin typeface="Myriad Pro"/>
            <a:cs typeface="Arial" panose="020B0604020202020204" pitchFamily="34" charset="0"/>
          </a:endParaRPr>
        </a:p>
        <a:p>
          <a:pPr algn="ctr"/>
          <a:endParaRPr lang="en-IE" sz="2000" b="1" u="sng" dirty="0">
            <a:latin typeface="Myriad Pro"/>
            <a:cs typeface="Arial" panose="020B0604020202020204" pitchFamily="34" charset="0"/>
          </a:endParaRPr>
        </a:p>
        <a:p>
          <a:pPr algn="ctr"/>
          <a:endParaRPr lang="en-IE" sz="2000" b="1" u="sng" dirty="0">
            <a:latin typeface="Myriad Pro"/>
            <a:cs typeface="Arial" panose="020B0604020202020204" pitchFamily="34" charset="0"/>
          </a:endParaRPr>
        </a:p>
      </dgm:t>
    </dgm:pt>
    <dgm:pt modelId="{EF087754-E274-4D2D-89B5-315CE6FA373C}" type="parTrans" cxnId="{461B5F1E-D456-4F67-B6A2-F22310629C84}">
      <dgm:prSet/>
      <dgm:spPr/>
      <dgm:t>
        <a:bodyPr/>
        <a:lstStyle/>
        <a:p>
          <a:endParaRPr lang="en-IE"/>
        </a:p>
      </dgm:t>
    </dgm:pt>
    <dgm:pt modelId="{2B364F53-6C56-4A81-A7C2-83C07B0C374C}" type="sibTrans" cxnId="{461B5F1E-D456-4F67-B6A2-F22310629C84}">
      <dgm:prSet/>
      <dgm:spPr/>
      <dgm:t>
        <a:bodyPr/>
        <a:lstStyle/>
        <a:p>
          <a:endParaRPr lang="en-IE"/>
        </a:p>
      </dgm:t>
    </dgm:pt>
    <dgm:pt modelId="{4E911038-8FD8-4B5C-971F-FC91042AB884}">
      <dgm:prSet phldrT="[Text]" custT="1"/>
      <dgm:spPr>
        <a:solidFill>
          <a:srgbClr val="0000CC">
            <a:alpha val="69804"/>
          </a:srgbClr>
        </a:solidFill>
      </dgm:spPr>
      <dgm:t>
        <a:bodyPr/>
        <a:lstStyle/>
        <a:p>
          <a:r>
            <a:rPr lang="en-IE" sz="2400" b="1" u="sng" dirty="0">
              <a:solidFill>
                <a:schemeClr val="bg1"/>
              </a:solidFill>
              <a:latin typeface="Myriad Pro"/>
              <a:cs typeface="Arial" panose="020B0604020202020204" pitchFamily="34" charset="0"/>
            </a:rPr>
            <a:t>Net</a:t>
          </a:r>
          <a:r>
            <a:rPr lang="en-IE" sz="2400" b="1" u="sng" dirty="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 </a:t>
          </a:r>
          <a:r>
            <a:rPr lang="en-IE" sz="2400" b="1" u="sng" dirty="0">
              <a:solidFill>
                <a:schemeClr val="bg1"/>
              </a:solidFill>
              <a:latin typeface="Myriad Pro"/>
              <a:cs typeface="Myanmar Text" panose="020B0502040204020203" pitchFamily="34" charset="0"/>
            </a:rPr>
            <a:t>Replacement Cost</a:t>
          </a:r>
        </a:p>
        <a:p>
          <a:endParaRPr lang="en-IE" sz="2400" b="1" u="sng" dirty="0">
            <a:solidFill>
              <a:schemeClr val="bg1"/>
            </a:solidFill>
            <a:latin typeface="+mn-lt"/>
            <a:cs typeface="Arial" panose="020B0604020202020204" pitchFamily="34" charset="0"/>
          </a:endParaRPr>
        </a:p>
      </dgm:t>
    </dgm:pt>
    <dgm:pt modelId="{0AFBD7D2-6974-4A1F-9D73-54F50B7846F9}" type="parTrans" cxnId="{BC6D6496-D1F6-40AC-BEBB-9DCF090C86A8}">
      <dgm:prSet/>
      <dgm:spPr/>
      <dgm:t>
        <a:bodyPr/>
        <a:lstStyle/>
        <a:p>
          <a:endParaRPr lang="en-IE"/>
        </a:p>
      </dgm:t>
    </dgm:pt>
    <dgm:pt modelId="{33FC0F28-ADF1-43E5-82C0-DFCFA64C1B61}" type="sibTrans" cxnId="{BC6D6496-D1F6-40AC-BEBB-9DCF090C86A8}">
      <dgm:prSet/>
      <dgm:spPr/>
      <dgm:t>
        <a:bodyPr/>
        <a:lstStyle/>
        <a:p>
          <a:endParaRPr lang="en-IE"/>
        </a:p>
      </dgm:t>
    </dgm:pt>
    <dgm:pt modelId="{0723EC0D-FAC5-4541-B4F4-C9DD64224D77}" type="pres">
      <dgm:prSet presAssocID="{A59847F2-1015-415E-B49F-21D8D74F224F}" presName="compositeShape" presStyleCnt="0">
        <dgm:presLayoutVars>
          <dgm:chMax val="7"/>
          <dgm:dir/>
          <dgm:resizeHandles val="exact"/>
        </dgm:presLayoutVars>
      </dgm:prSet>
      <dgm:spPr/>
    </dgm:pt>
    <dgm:pt modelId="{1FB1F6D6-F1DB-4EC6-A927-BBA3E89FAD7B}" type="pres">
      <dgm:prSet presAssocID="{7F753F38-BFD7-473C-8A29-51C4B11F79AF}" presName="circ1" presStyleLbl="vennNode1" presStyleIdx="0" presStyleCnt="3" custScaleX="111458" custScaleY="101308" custLinFactNeighborX="-12446" custLinFactNeighborY="1084"/>
      <dgm:spPr/>
    </dgm:pt>
    <dgm:pt modelId="{0B9ABEA0-E440-4DA6-A607-7332FABC95FB}" type="pres">
      <dgm:prSet presAssocID="{7F753F38-BFD7-473C-8A29-51C4B11F79A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97214E8-E184-4497-ADF2-D5EA76D0C43B}" type="pres">
      <dgm:prSet presAssocID="{A24B2E0A-6D41-4F0E-997D-20AC72F9C254}" presName="circ2" presStyleLbl="vennNode1" presStyleIdx="1" presStyleCnt="3" custScaleX="142669" custScaleY="102841" custLinFactNeighborX="8687" custLinFactNeighborY="118"/>
      <dgm:spPr/>
    </dgm:pt>
    <dgm:pt modelId="{4CFBC39E-F25B-440A-90A0-12A211AC71A9}" type="pres">
      <dgm:prSet presAssocID="{A24B2E0A-6D41-4F0E-997D-20AC72F9C25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1085B87-C5BA-4F35-8D86-5DB28370B048}" type="pres">
      <dgm:prSet presAssocID="{4E911038-8FD8-4B5C-971F-FC91042AB884}" presName="circ3" presStyleLbl="vennNode1" presStyleIdx="2" presStyleCnt="3" custScaleX="103608" custScaleY="91959" custLinFactNeighborX="-11332" custLinFactNeighborY="-4811"/>
      <dgm:spPr/>
    </dgm:pt>
    <dgm:pt modelId="{69C44A57-0E95-48A7-9D0A-A4A7E9190F70}" type="pres">
      <dgm:prSet presAssocID="{4E911038-8FD8-4B5C-971F-FC91042AB88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5AFBA1C-E821-4D44-9CB2-C3CD09FAE74E}" type="presOf" srcId="{A24B2E0A-6D41-4F0E-997D-20AC72F9C254}" destId="{4CFBC39E-F25B-440A-90A0-12A211AC71A9}" srcOrd="1" destOrd="0" presId="urn:microsoft.com/office/officeart/2005/8/layout/venn1"/>
    <dgm:cxn modelId="{461B5F1E-D456-4F67-B6A2-F22310629C84}" srcId="{A59847F2-1015-415E-B49F-21D8D74F224F}" destId="{A24B2E0A-6D41-4F0E-997D-20AC72F9C254}" srcOrd="1" destOrd="0" parTransId="{EF087754-E274-4D2D-89B5-315CE6FA373C}" sibTransId="{2B364F53-6C56-4A81-A7C2-83C07B0C374C}"/>
    <dgm:cxn modelId="{31619464-568B-4FEC-B3DF-9B15B9EFB024}" type="presOf" srcId="{7F753F38-BFD7-473C-8A29-51C4B11F79AF}" destId="{1FB1F6D6-F1DB-4EC6-A927-BBA3E89FAD7B}" srcOrd="0" destOrd="0" presId="urn:microsoft.com/office/officeart/2005/8/layout/venn1"/>
    <dgm:cxn modelId="{97CBD846-7847-42C6-99A0-C29EA79738BF}" type="presOf" srcId="{4E911038-8FD8-4B5C-971F-FC91042AB884}" destId="{A1085B87-C5BA-4F35-8D86-5DB28370B048}" srcOrd="0" destOrd="0" presId="urn:microsoft.com/office/officeart/2005/8/layout/venn1"/>
    <dgm:cxn modelId="{E500228D-3227-44A4-A31C-80EF86964E41}" type="presOf" srcId="{A24B2E0A-6D41-4F0E-997D-20AC72F9C254}" destId="{797214E8-E184-4497-ADF2-D5EA76D0C43B}" srcOrd="0" destOrd="0" presId="urn:microsoft.com/office/officeart/2005/8/layout/venn1"/>
    <dgm:cxn modelId="{0556008E-00EA-4DFC-8DC7-06F094BAF23A}" type="presOf" srcId="{A59847F2-1015-415E-B49F-21D8D74F224F}" destId="{0723EC0D-FAC5-4541-B4F4-C9DD64224D77}" srcOrd="0" destOrd="0" presId="urn:microsoft.com/office/officeart/2005/8/layout/venn1"/>
    <dgm:cxn modelId="{BC6D6496-D1F6-40AC-BEBB-9DCF090C86A8}" srcId="{A59847F2-1015-415E-B49F-21D8D74F224F}" destId="{4E911038-8FD8-4B5C-971F-FC91042AB884}" srcOrd="2" destOrd="0" parTransId="{0AFBD7D2-6974-4A1F-9D73-54F50B7846F9}" sibTransId="{33FC0F28-ADF1-43E5-82C0-DFCFA64C1B61}"/>
    <dgm:cxn modelId="{1C2121C3-7CE4-416C-A37E-CCAA9A1C68FC}" srcId="{A59847F2-1015-415E-B49F-21D8D74F224F}" destId="{7F753F38-BFD7-473C-8A29-51C4B11F79AF}" srcOrd="0" destOrd="0" parTransId="{8A8DFE46-196D-483C-8C07-6873E75682C1}" sibTransId="{7AEEC81A-CBE1-445A-8E7E-6856F00F8900}"/>
    <dgm:cxn modelId="{02930EC7-309B-47EC-9C0C-9032357D25BB}" type="presOf" srcId="{7F753F38-BFD7-473C-8A29-51C4B11F79AF}" destId="{0B9ABEA0-E440-4DA6-A607-7332FABC95FB}" srcOrd="1" destOrd="0" presId="urn:microsoft.com/office/officeart/2005/8/layout/venn1"/>
    <dgm:cxn modelId="{6C2357F6-ABF8-44D8-9275-9A5B2175BB19}" type="presOf" srcId="{4E911038-8FD8-4B5C-971F-FC91042AB884}" destId="{69C44A57-0E95-48A7-9D0A-A4A7E9190F70}" srcOrd="1" destOrd="0" presId="urn:microsoft.com/office/officeart/2005/8/layout/venn1"/>
    <dgm:cxn modelId="{FFAE6DB7-0ACD-4DD1-95F5-26AEDED06F84}" type="presParOf" srcId="{0723EC0D-FAC5-4541-B4F4-C9DD64224D77}" destId="{1FB1F6D6-F1DB-4EC6-A927-BBA3E89FAD7B}" srcOrd="0" destOrd="0" presId="urn:microsoft.com/office/officeart/2005/8/layout/venn1"/>
    <dgm:cxn modelId="{9F699509-6AE6-4209-8D18-D21DD27F5549}" type="presParOf" srcId="{0723EC0D-FAC5-4541-B4F4-C9DD64224D77}" destId="{0B9ABEA0-E440-4DA6-A607-7332FABC95FB}" srcOrd="1" destOrd="0" presId="urn:microsoft.com/office/officeart/2005/8/layout/venn1"/>
    <dgm:cxn modelId="{DF080CD3-0E7F-4653-966D-E23C1070AF14}" type="presParOf" srcId="{0723EC0D-FAC5-4541-B4F4-C9DD64224D77}" destId="{797214E8-E184-4497-ADF2-D5EA76D0C43B}" srcOrd="2" destOrd="0" presId="urn:microsoft.com/office/officeart/2005/8/layout/venn1"/>
    <dgm:cxn modelId="{F17DB7CB-4E34-4800-A0BC-6A876EEDCEEB}" type="presParOf" srcId="{0723EC0D-FAC5-4541-B4F4-C9DD64224D77}" destId="{4CFBC39E-F25B-440A-90A0-12A211AC71A9}" srcOrd="3" destOrd="0" presId="urn:microsoft.com/office/officeart/2005/8/layout/venn1"/>
    <dgm:cxn modelId="{E381D3B3-27B3-445F-9B5D-71A9EE1D4BFA}" type="presParOf" srcId="{0723EC0D-FAC5-4541-B4F4-C9DD64224D77}" destId="{A1085B87-C5BA-4F35-8D86-5DB28370B048}" srcOrd="4" destOrd="0" presId="urn:microsoft.com/office/officeart/2005/8/layout/venn1"/>
    <dgm:cxn modelId="{B87478A5-6AF2-4E05-9456-53B6328A21CC}" type="presParOf" srcId="{0723EC0D-FAC5-4541-B4F4-C9DD64224D77}" destId="{69C44A57-0E95-48A7-9D0A-A4A7E9190F7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1F6D6-F1DB-4EC6-A927-BBA3E89FAD7B}">
      <dsp:nvSpPr>
        <dsp:cNvPr id="0" name=""/>
        <dsp:cNvSpPr/>
      </dsp:nvSpPr>
      <dsp:spPr>
        <a:xfrm>
          <a:off x="1280385" y="163297"/>
          <a:ext cx="3729621" cy="3389980"/>
        </a:xfrm>
        <a:prstGeom prst="ellipse">
          <a:avLst/>
        </a:prstGeom>
        <a:solidFill>
          <a:srgbClr val="FF0000">
            <a:alpha val="8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200" b="1" u="sng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u="sng" kern="1200" dirty="0">
              <a:solidFill>
                <a:schemeClr val="bg1"/>
              </a:solidFill>
              <a:latin typeface="Myriad Pro"/>
            </a:rPr>
            <a:t>Current Lactation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800" b="1" u="sng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800" b="1" u="sng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800" b="1" u="sng" kern="1200" dirty="0"/>
        </a:p>
      </dsp:txBody>
      <dsp:txXfrm>
        <a:off x="1777668" y="756544"/>
        <a:ext cx="2735055" cy="1525491"/>
      </dsp:txXfrm>
    </dsp:sp>
    <dsp:sp modelId="{797214E8-E184-4497-ADF2-D5EA76D0C43B}">
      <dsp:nvSpPr>
        <dsp:cNvPr id="0" name=""/>
        <dsp:cNvSpPr/>
      </dsp:nvSpPr>
      <dsp:spPr>
        <a:xfrm>
          <a:off x="2672772" y="2196707"/>
          <a:ext cx="4774007" cy="3441278"/>
        </a:xfrm>
        <a:prstGeom prst="ellipse">
          <a:avLst/>
        </a:prstGeom>
        <a:solidFill>
          <a:srgbClr val="00B050">
            <a:alpha val="8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1" u="none" kern="1200" dirty="0">
              <a:latin typeface="Myriad Pro"/>
              <a:cs typeface="Arial" panose="020B0604020202020204" pitchFamily="34" charset="0"/>
            </a:rPr>
            <a:t>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u="sng" kern="1200" dirty="0">
              <a:solidFill>
                <a:schemeClr val="bg1"/>
              </a:solidFill>
              <a:latin typeface="Myriad Pro"/>
              <a:cs typeface="Arial" panose="020B0604020202020204" pitchFamily="34" charset="0"/>
            </a:rPr>
            <a:t>Future Lactations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b="1" u="sng" kern="1200" dirty="0">
            <a:solidFill>
              <a:schemeClr val="bg1"/>
            </a:solidFill>
            <a:latin typeface="Myriad Pro"/>
            <a:cs typeface="Arial" panose="020B060402020202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000" b="1" u="sng" kern="1200" dirty="0">
            <a:latin typeface="Myriad Pro"/>
            <a:cs typeface="Arial" panose="020B060402020202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000" b="1" u="sng" kern="1200" dirty="0">
            <a:latin typeface="Myriad Pro"/>
            <a:cs typeface="Arial" panose="020B060402020202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000" b="1" u="sng" kern="1200" dirty="0">
            <a:latin typeface="Myriad Pro"/>
            <a:cs typeface="Arial" panose="020B0604020202020204" pitchFamily="34" charset="0"/>
          </a:endParaRPr>
        </a:p>
      </dsp:txBody>
      <dsp:txXfrm>
        <a:off x="4132823" y="3085704"/>
        <a:ext cx="2864404" cy="1892702"/>
      </dsp:txXfrm>
    </dsp:sp>
    <dsp:sp modelId="{A1085B87-C5BA-4F35-8D86-5DB28370B048}">
      <dsp:nvSpPr>
        <dsp:cNvPr id="0" name=""/>
        <dsp:cNvSpPr/>
      </dsp:nvSpPr>
      <dsp:spPr>
        <a:xfrm>
          <a:off x="241576" y="2213840"/>
          <a:ext cx="3466943" cy="3077143"/>
        </a:xfrm>
        <a:prstGeom prst="ellipse">
          <a:avLst/>
        </a:prstGeom>
        <a:solidFill>
          <a:srgbClr val="0000CC">
            <a:alpha val="69804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u="sng" kern="1200" dirty="0">
              <a:solidFill>
                <a:schemeClr val="bg1"/>
              </a:solidFill>
              <a:latin typeface="Myriad Pro"/>
              <a:cs typeface="Arial" panose="020B0604020202020204" pitchFamily="34" charset="0"/>
            </a:rPr>
            <a:t>Net</a:t>
          </a:r>
          <a:r>
            <a:rPr lang="en-IE" sz="2400" b="1" u="sng" kern="1200" dirty="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 </a:t>
          </a:r>
          <a:r>
            <a:rPr lang="en-IE" sz="2400" b="1" u="sng" kern="1200" dirty="0">
              <a:solidFill>
                <a:schemeClr val="bg1"/>
              </a:solidFill>
              <a:latin typeface="Myriad Pro"/>
              <a:cs typeface="Myanmar Text" panose="020B0502040204020203" pitchFamily="34" charset="0"/>
            </a:rPr>
            <a:t>Replacement Cost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b="1" u="sng" kern="1200" dirty="0">
            <a:solidFill>
              <a:schemeClr val="bg1"/>
            </a:solidFill>
            <a:latin typeface="+mn-lt"/>
            <a:cs typeface="Arial" panose="020B0604020202020204" pitchFamily="34" charset="0"/>
          </a:endParaRPr>
        </a:p>
      </dsp:txBody>
      <dsp:txXfrm>
        <a:off x="568047" y="3008768"/>
        <a:ext cx="2080166" cy="16924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1F6D6-F1DB-4EC6-A927-BBA3E89FAD7B}">
      <dsp:nvSpPr>
        <dsp:cNvPr id="0" name=""/>
        <dsp:cNvSpPr/>
      </dsp:nvSpPr>
      <dsp:spPr>
        <a:xfrm>
          <a:off x="1280385" y="163297"/>
          <a:ext cx="3729621" cy="3389980"/>
        </a:xfrm>
        <a:prstGeom prst="ellipse">
          <a:avLst/>
        </a:prstGeom>
        <a:solidFill>
          <a:srgbClr val="FF0000">
            <a:alpha val="8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200" b="1" u="sng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u="sng" kern="1200" dirty="0">
              <a:solidFill>
                <a:schemeClr val="bg1"/>
              </a:solidFill>
              <a:latin typeface="Myriad Pro"/>
            </a:rPr>
            <a:t>Current Lactation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800" b="1" u="sng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800" b="1" u="sng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800" b="1" u="sng" kern="1200" dirty="0"/>
        </a:p>
      </dsp:txBody>
      <dsp:txXfrm>
        <a:off x="1777668" y="756544"/>
        <a:ext cx="2735055" cy="1525491"/>
      </dsp:txXfrm>
    </dsp:sp>
    <dsp:sp modelId="{797214E8-E184-4497-ADF2-D5EA76D0C43B}">
      <dsp:nvSpPr>
        <dsp:cNvPr id="0" name=""/>
        <dsp:cNvSpPr/>
      </dsp:nvSpPr>
      <dsp:spPr>
        <a:xfrm>
          <a:off x="2672772" y="2196707"/>
          <a:ext cx="4774007" cy="3441278"/>
        </a:xfrm>
        <a:prstGeom prst="ellipse">
          <a:avLst/>
        </a:prstGeom>
        <a:solidFill>
          <a:srgbClr val="00B050">
            <a:alpha val="8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1" u="none" kern="1200" dirty="0">
              <a:latin typeface="Myriad Pro"/>
              <a:cs typeface="Arial" panose="020B0604020202020204" pitchFamily="34" charset="0"/>
            </a:rPr>
            <a:t>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u="sng" kern="1200" dirty="0">
              <a:solidFill>
                <a:schemeClr val="bg1"/>
              </a:solidFill>
              <a:latin typeface="Myriad Pro"/>
              <a:cs typeface="Arial" panose="020B0604020202020204" pitchFamily="34" charset="0"/>
            </a:rPr>
            <a:t>Future Lactations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b="1" u="sng" kern="1200" dirty="0">
            <a:solidFill>
              <a:schemeClr val="bg1"/>
            </a:solidFill>
            <a:latin typeface="Myriad Pro"/>
            <a:cs typeface="Arial" panose="020B060402020202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000" b="1" u="sng" kern="1200" dirty="0">
            <a:latin typeface="Myriad Pro"/>
            <a:cs typeface="Arial" panose="020B060402020202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000" b="1" u="sng" kern="1200" dirty="0">
            <a:latin typeface="Myriad Pro"/>
            <a:cs typeface="Arial" panose="020B060402020202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000" b="1" u="sng" kern="1200" dirty="0">
            <a:latin typeface="Myriad Pro"/>
            <a:cs typeface="Arial" panose="020B0604020202020204" pitchFamily="34" charset="0"/>
          </a:endParaRPr>
        </a:p>
      </dsp:txBody>
      <dsp:txXfrm>
        <a:off x="4132823" y="3085704"/>
        <a:ext cx="2864404" cy="1892702"/>
      </dsp:txXfrm>
    </dsp:sp>
    <dsp:sp modelId="{A1085B87-C5BA-4F35-8D86-5DB28370B048}">
      <dsp:nvSpPr>
        <dsp:cNvPr id="0" name=""/>
        <dsp:cNvSpPr/>
      </dsp:nvSpPr>
      <dsp:spPr>
        <a:xfrm>
          <a:off x="241576" y="2213840"/>
          <a:ext cx="3466943" cy="3077143"/>
        </a:xfrm>
        <a:prstGeom prst="ellipse">
          <a:avLst/>
        </a:prstGeom>
        <a:solidFill>
          <a:srgbClr val="0000CC">
            <a:alpha val="69804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u="sng" kern="1200" dirty="0">
              <a:solidFill>
                <a:schemeClr val="bg1"/>
              </a:solidFill>
              <a:latin typeface="Myriad Pro"/>
              <a:cs typeface="Arial" panose="020B0604020202020204" pitchFamily="34" charset="0"/>
            </a:rPr>
            <a:t>Net</a:t>
          </a:r>
          <a:r>
            <a:rPr lang="en-IE" sz="2400" b="1" u="sng" kern="1200" dirty="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 </a:t>
          </a:r>
          <a:r>
            <a:rPr lang="en-IE" sz="2400" b="1" u="sng" kern="1200" dirty="0">
              <a:solidFill>
                <a:schemeClr val="bg1"/>
              </a:solidFill>
              <a:latin typeface="Myriad Pro"/>
              <a:cs typeface="Myanmar Text" panose="020B0502040204020203" pitchFamily="34" charset="0"/>
            </a:rPr>
            <a:t>Replacement Cost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b="1" u="sng" kern="1200" dirty="0">
            <a:solidFill>
              <a:schemeClr val="bg1"/>
            </a:solidFill>
            <a:latin typeface="+mn-lt"/>
            <a:cs typeface="Arial" panose="020B0604020202020204" pitchFamily="34" charset="0"/>
          </a:endParaRPr>
        </a:p>
      </dsp:txBody>
      <dsp:txXfrm>
        <a:off x="568047" y="3008768"/>
        <a:ext cx="2080166" cy="1692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DFE00-2F1D-4394-852D-14350732E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91187C-78C4-4F3B-8165-6F568A8A3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E1639-D091-481E-A14E-FB8F67330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A52D-3A98-40FD-BFF3-0329E57184CC}" type="datetimeFigureOut">
              <a:rPr lang="en-IE" smtClean="0"/>
              <a:t>23/07/2018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D24D4-F36A-460E-B02F-3F7D7CD59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562A5-1BF2-4A6D-88FC-6BD73276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012-75F8-4C91-B2C6-E43AE9B0F3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700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79149-BEA2-41B6-A4A7-28215A86A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77DC-F3B0-4126-ADED-8A7CDC50C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20CDB-BF5A-4274-B757-138F6C6ED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A52D-3A98-40FD-BFF3-0329E57184CC}" type="datetimeFigureOut">
              <a:rPr lang="en-IE" smtClean="0"/>
              <a:t>23/07/2018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F4E6A-FC34-4E6A-A54B-987E3E852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28576-A374-45DA-ADC7-70670176E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012-75F8-4C91-B2C6-E43AE9B0F3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361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4E3403-92B9-4DC1-83CB-EA2756DF05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928543-E309-4FE3-B3B0-248934994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1BA3E-5570-4747-95AE-4CF0FA1EF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A52D-3A98-40FD-BFF3-0329E57184CC}" type="datetimeFigureOut">
              <a:rPr lang="en-IE" smtClean="0"/>
              <a:t>23/07/2018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9C883-33D0-4C28-9099-B1A4CC406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FE478-0B83-461B-A250-ECC49AE17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012-75F8-4C91-B2C6-E43AE9B0F3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7202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404504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399965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908772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727103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74333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623747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76700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18997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73DE8-5B59-46C9-837A-65C681D29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454D-D119-4441-9275-A4C7A58D5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DF6B5-1F7F-41EE-987A-200A44594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A52D-3A98-40FD-BFF3-0329E57184CC}" type="datetimeFigureOut">
              <a:rPr lang="en-IE" smtClean="0"/>
              <a:t>23/07/2018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84B36-89FA-43F6-8ED3-FEC706B39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3D712-45C3-4AFB-ADE1-D68A53F9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012-75F8-4C91-B2C6-E43AE9B0F3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1498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>
              <a:sym typeface="Lucida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303998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671281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39767" y="1600201"/>
            <a:ext cx="3069167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67733" y="1600201"/>
            <a:ext cx="90043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019182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D122F-7144-456C-B364-90E819358D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70047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-171400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392" y="476673"/>
            <a:ext cx="10972800" cy="53614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C4A29-ACC8-49AE-9C6C-EEC57B111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98746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2E155-4E41-4963-BF3A-472DBC722F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45170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9DD33-99CB-4482-9058-9E0E4B105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57119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C0339-00F7-4964-A67C-D6541A26B4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73574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-171400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E7B09-B85C-4993-8470-9C71825139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3014150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4CF42-7751-4F02-B0F4-40C8802C9B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0890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1C692-96C0-4D42-94E6-2EEEFB20A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14DE1-64B1-4A60-B1CC-D0A84FE7D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1EB64-C659-46E6-B45B-79400247E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A52D-3A98-40FD-BFF3-0329E57184CC}" type="datetimeFigureOut">
              <a:rPr lang="en-IE" smtClean="0"/>
              <a:t>23/07/2018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2F900-442A-42D1-9879-95CBD6750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712C7-73EA-4DCA-8EC7-8CBFBC0F1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012-75F8-4C91-B2C6-E43AE9B0F3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84352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06309-DE44-4A85-909D-B729CDBC8B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195204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>
              <a:sym typeface="Lucida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407A7-197B-490C-AEE6-8DFDE54A2B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860728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793E0-E440-41AC-8DE6-9B5D971168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932451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B50B3-3777-4D4E-9198-F7D1874638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23614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63507-F799-46F3-9A7A-5148FD5DE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7F364-0572-4AD1-BAD0-F1A3F0FB7E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0C24D-1C52-429B-90CC-7E8DA67CD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F9DE2-D090-4B00-BB34-70E272446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A52D-3A98-40FD-BFF3-0329E57184CC}" type="datetimeFigureOut">
              <a:rPr lang="en-IE" smtClean="0"/>
              <a:t>23/07/2018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B773E-DABC-4287-80AB-B24AA98AE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011AA-5989-4794-8046-6A551B79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012-75F8-4C91-B2C6-E43AE9B0F3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4131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89094-7AB0-4B94-8D4E-1EE0F61F6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0266B-9CE3-476E-B0DD-8F37B2B23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0EEFEF-0128-4ADA-B10B-DE8C39C3A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C8D3A8-071B-4052-A857-47112DD698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CCBCE5-F6E9-4898-9B0B-36134E94FC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76A3B9-CEC9-486F-A66A-089CEE0A8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A52D-3A98-40FD-BFF3-0329E57184CC}" type="datetimeFigureOut">
              <a:rPr lang="en-IE" smtClean="0"/>
              <a:t>23/07/2018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9BE2E9-6B62-4B91-A8CA-0567AE95D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1BC6E4-A123-4003-A871-514D9940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012-75F8-4C91-B2C6-E43AE9B0F3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8165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27C82-084D-44C8-929C-68184B877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596361-A971-4C9C-9270-E32E99367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A52D-3A98-40FD-BFF3-0329E57184CC}" type="datetimeFigureOut">
              <a:rPr lang="en-IE" smtClean="0"/>
              <a:t>23/07/2018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CAA69B-DA32-4852-B275-4226AFA51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374119-B343-427D-8EBF-C1AF9AEF7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012-75F8-4C91-B2C6-E43AE9B0F3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995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F44BA5-435A-456D-BEBE-08994BAD8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A52D-3A98-40FD-BFF3-0329E57184CC}" type="datetimeFigureOut">
              <a:rPr lang="en-IE" smtClean="0"/>
              <a:t>23/07/2018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8880AC-AFEF-45A7-A240-030CB07E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87F06A-6924-4136-8184-D4AC15E56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012-75F8-4C91-B2C6-E43AE9B0F3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253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6D25B-C4FA-4E69-9D8B-4468C8C33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B6C85-AB6E-4A3C-92CE-0AA7C1410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64517C-4B2E-462E-A387-B75FED2EE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44CF4A-BCAF-4672-AA7B-A59DD0559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A52D-3A98-40FD-BFF3-0329E57184CC}" type="datetimeFigureOut">
              <a:rPr lang="en-IE" smtClean="0"/>
              <a:t>23/07/2018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E8A5D-81DF-43A3-AD69-6A4A800B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20712B-3D85-4440-9BF3-CB1BB47BA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012-75F8-4C91-B2C6-E43AE9B0F3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230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41BCD-774D-4FF2-8D0B-6FBC0E208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636EF2-8D7F-4A59-BA20-5396A91B7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E1049-E6BC-489F-B172-5D8879EB7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1F94E-5417-49FF-B9BE-B3B8773B5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A52D-3A98-40FD-BFF3-0329E57184CC}" type="datetimeFigureOut">
              <a:rPr lang="en-IE" smtClean="0"/>
              <a:t>23/07/2018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9C717-8B70-4DB4-8BCE-AAE2560C3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D1BB3-D31D-4B20-80C1-A5CD89956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012-75F8-4C91-B2C6-E43AE9B0F3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921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A2E0F3-2D93-449F-BBBB-0257A00A3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65DAF-8829-40B2-929F-9E6322543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C82D4-01EA-4A60-8B70-64B63EEF2E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AA52D-3A98-40FD-BFF3-0329E57184CC}" type="datetimeFigureOut">
              <a:rPr lang="en-IE" smtClean="0"/>
              <a:t>23/07/2018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7A3E4-4CF7-4F21-BAC0-8E3047A3F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6DD74-4624-40F2-B50E-D8F790CE9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13012-75F8-4C91-B2C6-E43AE9B0F3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720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-67734" y="2463800"/>
            <a:ext cx="12276667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Myriad Pro Bold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324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+mj-lt"/>
          <a:ea typeface="+mj-ea"/>
          <a:cs typeface="+mj-cs"/>
          <a:sym typeface="Myriad Pro Bold" charset="0"/>
        </a:defRPr>
      </a:lvl1pPr>
      <a:lvl2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Myriad Pro Bold" charset="0"/>
          <a:ea typeface="ヒラギノ角ゴ ProN W6" charset="0"/>
          <a:cs typeface="ヒラギノ角ゴ ProN W6" charset="0"/>
          <a:sym typeface="Myriad Pro Bold" charset="0"/>
        </a:defRPr>
      </a:lvl2pPr>
      <a:lvl3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Myriad Pro Bold" charset="0"/>
          <a:ea typeface="ヒラギノ角ゴ ProN W6" charset="0"/>
          <a:cs typeface="ヒラギノ角ゴ ProN W6" charset="0"/>
          <a:sym typeface="Myriad Pro Bold" charset="0"/>
        </a:defRPr>
      </a:lvl3pPr>
      <a:lvl4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Myriad Pro Bold" charset="0"/>
          <a:ea typeface="ヒラギノ角ゴ ProN W6" charset="0"/>
          <a:cs typeface="ヒラギノ角ゴ ProN W6" charset="0"/>
          <a:sym typeface="Myriad Pro Bold" charset="0"/>
        </a:defRPr>
      </a:lvl4pPr>
      <a:lvl5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Myriad Pro Bold" charset="0"/>
          <a:ea typeface="ヒラギノ角ゴ ProN W6" charset="0"/>
          <a:cs typeface="ヒラギノ角ゴ ProN W6" charset="0"/>
          <a:sym typeface="Myriad Pro Bold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Myriad Pro Bold" charset="0"/>
          <a:ea typeface="ヒラギノ角ゴ ProN W6" charset="0"/>
          <a:cs typeface="ヒラギノ角ゴ ProN W6" charset="0"/>
          <a:sym typeface="Myriad Pro Bold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Myriad Pro Bold" charset="0"/>
          <a:ea typeface="ヒラギノ角ゴ ProN W6" charset="0"/>
          <a:cs typeface="ヒラギノ角ゴ ProN W6" charset="0"/>
          <a:sym typeface="Myriad Pro Bold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Myriad Pro Bold" charset="0"/>
          <a:ea typeface="ヒラギノ角ゴ ProN W6" charset="0"/>
          <a:cs typeface="ヒラギノ角ゴ ProN W6" charset="0"/>
          <a:sym typeface="Myriad Pro Bold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Myriad Pro Bold" charset="0"/>
          <a:ea typeface="ヒラギノ角ゴ ProN W6" charset="0"/>
          <a:cs typeface="ヒラギノ角ゴ ProN W6" charset="0"/>
          <a:sym typeface="Myriad Pro Bold" charset="0"/>
        </a:defRPr>
      </a:lvl9pPr>
    </p:titleStyle>
    <p:bodyStyle>
      <a:lvl1pPr marL="422275" indent="-342900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Lucida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Lucida Sans" charset="0"/>
        </a:defRPr>
      </a:lvl1pPr>
      <a:lvl2pPr marL="822325" indent="-285750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Lucida Sans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Lucida Sans" charset="0"/>
        </a:defRPr>
      </a:lvl2pPr>
      <a:lvl3pPr marL="1222375" indent="-22860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Lucida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Lucida Sans" charset="0"/>
        </a:defRPr>
      </a:lvl3pPr>
      <a:lvl4pPr marL="1679575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Lucida Sans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Lucida Sans" charset="0"/>
        </a:defRPr>
      </a:lvl4pPr>
      <a:lvl5pPr marL="2136775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Lucida San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Sans" charset="0"/>
        </a:defRPr>
      </a:lvl5pPr>
      <a:lvl6pPr marL="2593975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Lucida San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Sans" charset="0"/>
        </a:defRPr>
      </a:lvl6pPr>
      <a:lvl7pPr marL="3051175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Lucida San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Sans" charset="0"/>
        </a:defRPr>
      </a:lvl7pPr>
      <a:lvl8pPr marL="3508375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Lucida San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Sans" charset="0"/>
        </a:defRPr>
      </a:lvl8pPr>
      <a:lvl9pPr marL="3965575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Lucida San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440585" y="6440488"/>
            <a:ext cx="4699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700" smtClean="0">
                <a:solidFill>
                  <a:srgbClr val="F9FFF9"/>
                </a:solidFill>
                <a:latin typeface="Myriad Pro Bold" charset="0"/>
                <a:ea typeface="Myriad Pro Bold" charset="0"/>
                <a:cs typeface="Myriad Pro Bold" charset="0"/>
                <a:sym typeface="Myriad Pro Bold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D90A6-65C4-4180-968C-F865F72A1AB4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11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ftr="0" dt="0"/>
  <p:txStyles>
    <p:titleStyle>
      <a:lvl1pPr marL="79375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  <a:sym typeface="Lucida Sans" charset="0"/>
        </a:defRPr>
      </a:lvl1pPr>
      <a:lvl2pPr marL="79375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Lucida Sans" charset="0"/>
          <a:ea typeface="ヒラギノ角ゴ ProN W3" charset="0"/>
          <a:cs typeface="ヒラギノ角ゴ ProN W3" charset="0"/>
          <a:sym typeface="Lucida Sans" charset="0"/>
        </a:defRPr>
      </a:lvl2pPr>
      <a:lvl3pPr marL="79375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Lucida Sans" charset="0"/>
          <a:ea typeface="ヒラギノ角ゴ ProN W3" charset="0"/>
          <a:cs typeface="ヒラギノ角ゴ ProN W3" charset="0"/>
          <a:sym typeface="Lucida Sans" charset="0"/>
        </a:defRPr>
      </a:lvl3pPr>
      <a:lvl4pPr marL="79375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Lucida Sans" charset="0"/>
          <a:ea typeface="ヒラギノ角ゴ ProN W3" charset="0"/>
          <a:cs typeface="ヒラギノ角ゴ ProN W3" charset="0"/>
          <a:sym typeface="Lucida Sans" charset="0"/>
        </a:defRPr>
      </a:lvl4pPr>
      <a:lvl5pPr marL="79375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Lucida Sans" charset="0"/>
          <a:ea typeface="ヒラギノ角ゴ ProN W3" charset="0"/>
          <a:cs typeface="ヒラギノ角ゴ ProN W3" charset="0"/>
          <a:sym typeface="Lucida Sans" charset="0"/>
        </a:defRPr>
      </a:lvl5pPr>
      <a:lvl6pPr marL="536575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Lucida Sans" charset="0"/>
          <a:ea typeface="ヒラギノ角ゴ ProN W3" charset="0"/>
          <a:cs typeface="ヒラギノ角ゴ ProN W3" charset="0"/>
          <a:sym typeface="Lucida Sans" charset="0"/>
        </a:defRPr>
      </a:lvl6pPr>
      <a:lvl7pPr marL="993775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Lucida Sans" charset="0"/>
          <a:ea typeface="ヒラギノ角ゴ ProN W3" charset="0"/>
          <a:cs typeface="ヒラギノ角ゴ ProN W3" charset="0"/>
          <a:sym typeface="Lucida Sans" charset="0"/>
        </a:defRPr>
      </a:lvl7pPr>
      <a:lvl8pPr marL="1450975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Lucida Sans" charset="0"/>
          <a:ea typeface="ヒラギノ角ゴ ProN W3" charset="0"/>
          <a:cs typeface="ヒラギノ角ゴ ProN W3" charset="0"/>
          <a:sym typeface="Lucida Sans" charset="0"/>
        </a:defRPr>
      </a:lvl8pPr>
      <a:lvl9pPr marL="1908175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Lucida Sans" charset="0"/>
          <a:ea typeface="ヒラギノ角ゴ ProN W3" charset="0"/>
          <a:cs typeface="ヒラギノ角ゴ ProN W3" charset="0"/>
          <a:sym typeface="Lucida Sans" charset="0"/>
        </a:defRPr>
      </a:lvl9pPr>
    </p:titleStyle>
    <p:bodyStyle>
      <a:lvl1pPr marL="422275" indent="-342900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Lucida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Lucida Sans" charset="0"/>
        </a:defRPr>
      </a:lvl1pPr>
      <a:lvl2pPr marL="822325" indent="-285750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Lucida Sans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Lucida Sans" charset="0"/>
        </a:defRPr>
      </a:lvl2pPr>
      <a:lvl3pPr marL="1222375" indent="-22860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Lucida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Lucida Sans" charset="0"/>
        </a:defRPr>
      </a:lvl3pPr>
      <a:lvl4pPr marL="1679575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Lucida Sans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Lucida Sans" charset="0"/>
        </a:defRPr>
      </a:lvl4pPr>
      <a:lvl5pPr marL="2136775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Lucida San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Sans" charset="0"/>
        </a:defRPr>
      </a:lvl5pPr>
      <a:lvl6pPr marL="2593975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Lucida San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Sans" charset="0"/>
        </a:defRPr>
      </a:lvl6pPr>
      <a:lvl7pPr marL="3051175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Lucida San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Sans" charset="0"/>
        </a:defRPr>
      </a:lvl7pPr>
      <a:lvl8pPr marL="3508375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Lucida San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Sans" charset="0"/>
        </a:defRPr>
      </a:lvl8pPr>
      <a:lvl9pPr marL="3965575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Lucida San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1540227" y="4869160"/>
            <a:ext cx="9131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1F67"/>
              </a:solidFill>
              <a:effectLst/>
              <a:uLnTx/>
              <a:uFillTx/>
              <a:latin typeface="Myriad Pro Bold" charset="0"/>
              <a:ea typeface="Myriad Pro Bold" charset="0"/>
              <a:cs typeface="Myriad Pro Bold" charset="0"/>
              <a:sym typeface="Myriad Pro Bold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1F67"/>
                </a:solidFill>
                <a:effectLst/>
                <a:uLnTx/>
                <a:uFillTx/>
                <a:latin typeface="Myriad Pro Bold" charset="0"/>
                <a:ea typeface="Myriad Pro Bold" charset="0"/>
                <a:cs typeface="Myriad Pro Bold" charset="0"/>
                <a:sym typeface="Myriad Pro Bold" charset="0"/>
              </a:rPr>
              <a:t>Margaret Kelleher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1F67"/>
                </a:solidFill>
                <a:effectLst/>
                <a:uLnTx/>
                <a:uFillTx/>
                <a:latin typeface="Myriad Pro Bold" charset="0"/>
                <a:ea typeface="Myriad Pro Bold" charset="0"/>
                <a:cs typeface="Myriad Pro Bold" charset="0"/>
                <a:sym typeface="Myriad Pro Bold" charset="0"/>
              </a:rPr>
              <a:t>mmkelleher@icbf.com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Bold" charset="0"/>
                <a:ea typeface="Myriad Pro Bold" charset="0"/>
                <a:cs typeface="Myriad Pro Bold" charset="0"/>
                <a:sym typeface="Myriad Pro Bold" charset="0"/>
              </a:rPr>
              <a:t>19</a:t>
            </a:r>
            <a:r>
              <a:rPr kumimoji="0" lang="en-US" altLang="en-US" sz="1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Bold" charset="0"/>
                <a:ea typeface="Myriad Pro Bold" charset="0"/>
                <a:cs typeface="Myriad Pro Bold" charset="0"/>
                <a:sym typeface="Myriad Pro Bold" charset="0"/>
              </a:rPr>
              <a:t>th</a:t>
            </a:r>
            <a:r>
              <a:rPr kumimoji="0" lang="en-US" alt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Bold" charset="0"/>
                <a:ea typeface="Myriad Pro Bold" charset="0"/>
                <a:cs typeface="Myriad Pro Bold" charset="0"/>
                <a:sym typeface="Myriad Pro Bold" charset="0"/>
              </a:rPr>
              <a:t> July 2018</a:t>
            </a:r>
            <a:endParaRPr kumimoji="0" lang="en-US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Pro Bold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127" y="2420888"/>
            <a:ext cx="9207500" cy="1803400"/>
          </a:xfrm>
        </p:spPr>
        <p:txBody>
          <a:bodyPr vert="horz" wrap="square" lIns="50800" tIns="50800" rIns="81279" bIns="50800" numCol="1" anchor="ctr" anchorCtr="0" compatLnSpc="1">
            <a:prstTxWarp prst="textNoShape">
              <a:avLst/>
            </a:prstTxWarp>
          </a:bodyPr>
          <a:lstStyle/>
          <a:p>
            <a:pPr marL="0" eaLnBrk="1" hangingPunct="1"/>
            <a:r>
              <a:rPr lang="en-IE" b="1" dirty="0"/>
              <a:t>Drought and fodder crisis</a:t>
            </a:r>
            <a:br>
              <a:rPr lang="en-US" altLang="en-US" b="1" dirty="0">
                <a:latin typeface="Calibri" panose="020F0502020204030204" pitchFamily="34" charset="0"/>
              </a:rPr>
            </a:br>
            <a:r>
              <a:rPr lang="en-IE" sz="2800" dirty="0"/>
              <a:t>What cows should I cull?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91365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8A38C-5C40-4B0D-B2A5-919782DF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F5380C9-FB95-4754-AF98-77DE7E59998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1925" y="274638"/>
          <a:ext cx="11858621" cy="6335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738">
                  <a:extLst>
                    <a:ext uri="{9D8B030D-6E8A-4147-A177-3AD203B41FA5}">
                      <a16:colId xmlns:a16="http://schemas.microsoft.com/office/drawing/2014/main" val="1434811740"/>
                    </a:ext>
                  </a:extLst>
                </a:gridCol>
                <a:gridCol w="548209">
                  <a:extLst>
                    <a:ext uri="{9D8B030D-6E8A-4147-A177-3AD203B41FA5}">
                      <a16:colId xmlns:a16="http://schemas.microsoft.com/office/drawing/2014/main" val="467095691"/>
                    </a:ext>
                  </a:extLst>
                </a:gridCol>
                <a:gridCol w="561303">
                  <a:extLst>
                    <a:ext uri="{9D8B030D-6E8A-4147-A177-3AD203B41FA5}">
                      <a16:colId xmlns:a16="http://schemas.microsoft.com/office/drawing/2014/main" val="626031482"/>
                    </a:ext>
                  </a:extLst>
                </a:gridCol>
                <a:gridCol w="1035235">
                  <a:extLst>
                    <a:ext uri="{9D8B030D-6E8A-4147-A177-3AD203B41FA5}">
                      <a16:colId xmlns:a16="http://schemas.microsoft.com/office/drawing/2014/main" val="93283586"/>
                    </a:ext>
                  </a:extLst>
                </a:gridCol>
                <a:gridCol w="1038712">
                  <a:extLst>
                    <a:ext uri="{9D8B030D-6E8A-4147-A177-3AD203B41FA5}">
                      <a16:colId xmlns:a16="http://schemas.microsoft.com/office/drawing/2014/main" val="4192390766"/>
                    </a:ext>
                  </a:extLst>
                </a:gridCol>
                <a:gridCol w="663621">
                  <a:extLst>
                    <a:ext uri="{9D8B030D-6E8A-4147-A177-3AD203B41FA5}">
                      <a16:colId xmlns:a16="http://schemas.microsoft.com/office/drawing/2014/main" val="1143239297"/>
                    </a:ext>
                  </a:extLst>
                </a:gridCol>
                <a:gridCol w="759798">
                  <a:extLst>
                    <a:ext uri="{9D8B030D-6E8A-4147-A177-3AD203B41FA5}">
                      <a16:colId xmlns:a16="http://schemas.microsoft.com/office/drawing/2014/main" val="2929068114"/>
                    </a:ext>
                  </a:extLst>
                </a:gridCol>
                <a:gridCol w="740563">
                  <a:extLst>
                    <a:ext uri="{9D8B030D-6E8A-4147-A177-3AD203B41FA5}">
                      <a16:colId xmlns:a16="http://schemas.microsoft.com/office/drawing/2014/main" val="355096003"/>
                    </a:ext>
                  </a:extLst>
                </a:gridCol>
                <a:gridCol w="702092">
                  <a:extLst>
                    <a:ext uri="{9D8B030D-6E8A-4147-A177-3AD203B41FA5}">
                      <a16:colId xmlns:a16="http://schemas.microsoft.com/office/drawing/2014/main" val="1556953291"/>
                    </a:ext>
                  </a:extLst>
                </a:gridCol>
                <a:gridCol w="855975">
                  <a:extLst>
                    <a:ext uri="{9D8B030D-6E8A-4147-A177-3AD203B41FA5}">
                      <a16:colId xmlns:a16="http://schemas.microsoft.com/office/drawing/2014/main" val="1309562071"/>
                    </a:ext>
                  </a:extLst>
                </a:gridCol>
                <a:gridCol w="750181">
                  <a:extLst>
                    <a:ext uri="{9D8B030D-6E8A-4147-A177-3AD203B41FA5}">
                      <a16:colId xmlns:a16="http://schemas.microsoft.com/office/drawing/2014/main" val="2145727849"/>
                    </a:ext>
                  </a:extLst>
                </a:gridCol>
                <a:gridCol w="788651">
                  <a:extLst>
                    <a:ext uri="{9D8B030D-6E8A-4147-A177-3AD203B41FA5}">
                      <a16:colId xmlns:a16="http://schemas.microsoft.com/office/drawing/2014/main" val="1457044850"/>
                    </a:ext>
                  </a:extLst>
                </a:gridCol>
                <a:gridCol w="855975">
                  <a:extLst>
                    <a:ext uri="{9D8B030D-6E8A-4147-A177-3AD203B41FA5}">
                      <a16:colId xmlns:a16="http://schemas.microsoft.com/office/drawing/2014/main" val="2230547772"/>
                    </a:ext>
                  </a:extLst>
                </a:gridCol>
                <a:gridCol w="1192595">
                  <a:extLst>
                    <a:ext uri="{9D8B030D-6E8A-4147-A177-3AD203B41FA5}">
                      <a16:colId xmlns:a16="http://schemas.microsoft.com/office/drawing/2014/main" val="2860631433"/>
                    </a:ext>
                  </a:extLst>
                </a:gridCol>
                <a:gridCol w="855973">
                  <a:extLst>
                    <a:ext uri="{9D8B030D-6E8A-4147-A177-3AD203B41FA5}">
                      <a16:colId xmlns:a16="http://schemas.microsoft.com/office/drawing/2014/main" val="2133609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Herd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Cull on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arity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Calving</a:t>
                      </a:r>
                    </a:p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Date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Expected </a:t>
                      </a:r>
                    </a:p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calving date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EBI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ilk yield 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Milk solids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Milk 305D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ilk sol 305D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Current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lact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Future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lacts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Net replace costs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C.O.W.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164537286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5390611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931996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5058430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11/03/2018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3622089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01/03/2019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6754796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331984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3059482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23/01/2018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29/01/2019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9292583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26/01/2018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31/01/2019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676505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511659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3770705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6722467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446328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661238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003688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37305607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1592595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8493026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3A13933-1289-49FC-801D-7E2D348D74E4}"/>
              </a:ext>
            </a:extLst>
          </p:cNvPr>
          <p:cNvSpPr/>
          <p:nvPr/>
        </p:nvSpPr>
        <p:spPr>
          <a:xfrm>
            <a:off x="1247775" y="107632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5435B2-129F-452A-983D-C255218845A1}"/>
              </a:ext>
            </a:extLst>
          </p:cNvPr>
          <p:cNvSpPr/>
          <p:nvPr/>
        </p:nvSpPr>
        <p:spPr>
          <a:xfrm>
            <a:off x="4543425" y="307954"/>
            <a:ext cx="3002281" cy="63359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64CEEF-9C5C-41F8-ACF4-70F9FBDE480D}"/>
              </a:ext>
            </a:extLst>
          </p:cNvPr>
          <p:cNvSpPr/>
          <p:nvPr/>
        </p:nvSpPr>
        <p:spPr>
          <a:xfrm>
            <a:off x="2734627" y="2356395"/>
            <a:ext cx="6619876" cy="2083714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Therefore comparison of production average not realistic </a:t>
            </a:r>
          </a:p>
          <a:p>
            <a:pPr lvl="1"/>
            <a:endParaRPr lang="en-US" sz="2000" b="1" dirty="0"/>
          </a:p>
          <a:p>
            <a:pPr algn="ctr"/>
            <a:r>
              <a:rPr lang="en-US" sz="2000" dirty="0"/>
              <a:t>Next slide will display adjusted production figures to bring young cows to mature equivalent figures where;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	Parity 1 adjusted by +22%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	Parity 2 adjusted by +7%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EDE3FD-5B97-4E2C-8423-1556751B188C}"/>
              </a:ext>
            </a:extLst>
          </p:cNvPr>
          <p:cNvSpPr/>
          <p:nvPr/>
        </p:nvSpPr>
        <p:spPr>
          <a:xfrm>
            <a:off x="4590094" y="1076325"/>
            <a:ext cx="3002281" cy="92392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342527-6209-4131-B893-E4B7962AC3C0}"/>
              </a:ext>
            </a:extLst>
          </p:cNvPr>
          <p:cNvSpPr/>
          <p:nvPr/>
        </p:nvSpPr>
        <p:spPr>
          <a:xfrm>
            <a:off x="4566759" y="2024041"/>
            <a:ext cx="3002281" cy="92392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6AD008-06C8-4D02-9A54-A8518EBFA040}"/>
              </a:ext>
            </a:extLst>
          </p:cNvPr>
          <p:cNvSpPr/>
          <p:nvPr/>
        </p:nvSpPr>
        <p:spPr>
          <a:xfrm>
            <a:off x="4566759" y="2986110"/>
            <a:ext cx="3002281" cy="92392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028A8A-EBAD-4319-8D1F-271E48628F17}"/>
              </a:ext>
            </a:extLst>
          </p:cNvPr>
          <p:cNvSpPr/>
          <p:nvPr/>
        </p:nvSpPr>
        <p:spPr>
          <a:xfrm>
            <a:off x="4543425" y="3780393"/>
            <a:ext cx="3002281" cy="92392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2785C7-8308-4462-830D-DDD90DFAAFD0}"/>
              </a:ext>
            </a:extLst>
          </p:cNvPr>
          <p:cNvSpPr/>
          <p:nvPr/>
        </p:nvSpPr>
        <p:spPr>
          <a:xfrm>
            <a:off x="1247775" y="1099184"/>
            <a:ext cx="517214" cy="92392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EF03898-76CC-4800-A89C-330586C8CCF1}"/>
              </a:ext>
            </a:extLst>
          </p:cNvPr>
          <p:cNvSpPr/>
          <p:nvPr/>
        </p:nvSpPr>
        <p:spPr>
          <a:xfrm>
            <a:off x="1247775" y="2045968"/>
            <a:ext cx="517214" cy="92392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5A488AE-9BF1-4FBF-8BF9-14AF16BB04B5}"/>
              </a:ext>
            </a:extLst>
          </p:cNvPr>
          <p:cNvSpPr/>
          <p:nvPr/>
        </p:nvSpPr>
        <p:spPr>
          <a:xfrm>
            <a:off x="1247775" y="2986110"/>
            <a:ext cx="517214" cy="92392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E8E5CAA-E32A-434F-BB64-2069D440CA3D}"/>
              </a:ext>
            </a:extLst>
          </p:cNvPr>
          <p:cNvSpPr/>
          <p:nvPr/>
        </p:nvSpPr>
        <p:spPr>
          <a:xfrm>
            <a:off x="1230632" y="3858208"/>
            <a:ext cx="517214" cy="92392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461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F429D-E8D6-41E8-8162-967F8CA6D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075" y="2463801"/>
            <a:ext cx="10363200" cy="1470025"/>
          </a:xfrm>
        </p:spPr>
        <p:txBody>
          <a:bodyPr/>
          <a:lstStyle/>
          <a:p>
            <a:pPr algn="ctr"/>
            <a:r>
              <a:rPr lang="en-IE" b="1" dirty="0">
                <a:solidFill>
                  <a:srgbClr val="92D050"/>
                </a:solidFill>
              </a:rPr>
              <a:t>2. Herd production profile</a:t>
            </a:r>
          </a:p>
        </p:txBody>
      </p:sp>
    </p:spTree>
    <p:extLst>
      <p:ext uri="{BB962C8B-B14F-4D97-AF65-F5344CB8AC3E}">
        <p14:creationId xmlns:p14="http://schemas.microsoft.com/office/powerpoint/2010/main" val="291619542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8A38C-5C40-4B0D-B2A5-919782DF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F5380C9-FB95-4754-AF98-77DE7E5999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242792"/>
              </p:ext>
            </p:extLst>
          </p:nvPr>
        </p:nvGraphicFramePr>
        <p:xfrm>
          <a:off x="161925" y="274638"/>
          <a:ext cx="11858621" cy="6335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738">
                  <a:extLst>
                    <a:ext uri="{9D8B030D-6E8A-4147-A177-3AD203B41FA5}">
                      <a16:colId xmlns:a16="http://schemas.microsoft.com/office/drawing/2014/main" val="1434811740"/>
                    </a:ext>
                  </a:extLst>
                </a:gridCol>
                <a:gridCol w="548209">
                  <a:extLst>
                    <a:ext uri="{9D8B030D-6E8A-4147-A177-3AD203B41FA5}">
                      <a16:colId xmlns:a16="http://schemas.microsoft.com/office/drawing/2014/main" val="467095691"/>
                    </a:ext>
                  </a:extLst>
                </a:gridCol>
                <a:gridCol w="561303">
                  <a:extLst>
                    <a:ext uri="{9D8B030D-6E8A-4147-A177-3AD203B41FA5}">
                      <a16:colId xmlns:a16="http://schemas.microsoft.com/office/drawing/2014/main" val="626031482"/>
                    </a:ext>
                  </a:extLst>
                </a:gridCol>
                <a:gridCol w="1035235">
                  <a:extLst>
                    <a:ext uri="{9D8B030D-6E8A-4147-A177-3AD203B41FA5}">
                      <a16:colId xmlns:a16="http://schemas.microsoft.com/office/drawing/2014/main" val="93283586"/>
                    </a:ext>
                  </a:extLst>
                </a:gridCol>
                <a:gridCol w="1038712">
                  <a:extLst>
                    <a:ext uri="{9D8B030D-6E8A-4147-A177-3AD203B41FA5}">
                      <a16:colId xmlns:a16="http://schemas.microsoft.com/office/drawing/2014/main" val="4192390766"/>
                    </a:ext>
                  </a:extLst>
                </a:gridCol>
                <a:gridCol w="663621">
                  <a:extLst>
                    <a:ext uri="{9D8B030D-6E8A-4147-A177-3AD203B41FA5}">
                      <a16:colId xmlns:a16="http://schemas.microsoft.com/office/drawing/2014/main" val="1143239297"/>
                    </a:ext>
                  </a:extLst>
                </a:gridCol>
                <a:gridCol w="759798">
                  <a:extLst>
                    <a:ext uri="{9D8B030D-6E8A-4147-A177-3AD203B41FA5}">
                      <a16:colId xmlns:a16="http://schemas.microsoft.com/office/drawing/2014/main" val="2929068114"/>
                    </a:ext>
                  </a:extLst>
                </a:gridCol>
                <a:gridCol w="740563">
                  <a:extLst>
                    <a:ext uri="{9D8B030D-6E8A-4147-A177-3AD203B41FA5}">
                      <a16:colId xmlns:a16="http://schemas.microsoft.com/office/drawing/2014/main" val="355096003"/>
                    </a:ext>
                  </a:extLst>
                </a:gridCol>
                <a:gridCol w="702092">
                  <a:extLst>
                    <a:ext uri="{9D8B030D-6E8A-4147-A177-3AD203B41FA5}">
                      <a16:colId xmlns:a16="http://schemas.microsoft.com/office/drawing/2014/main" val="1556953291"/>
                    </a:ext>
                  </a:extLst>
                </a:gridCol>
                <a:gridCol w="855975">
                  <a:extLst>
                    <a:ext uri="{9D8B030D-6E8A-4147-A177-3AD203B41FA5}">
                      <a16:colId xmlns:a16="http://schemas.microsoft.com/office/drawing/2014/main" val="1309562071"/>
                    </a:ext>
                  </a:extLst>
                </a:gridCol>
                <a:gridCol w="750181">
                  <a:extLst>
                    <a:ext uri="{9D8B030D-6E8A-4147-A177-3AD203B41FA5}">
                      <a16:colId xmlns:a16="http://schemas.microsoft.com/office/drawing/2014/main" val="2145727849"/>
                    </a:ext>
                  </a:extLst>
                </a:gridCol>
                <a:gridCol w="788651">
                  <a:extLst>
                    <a:ext uri="{9D8B030D-6E8A-4147-A177-3AD203B41FA5}">
                      <a16:colId xmlns:a16="http://schemas.microsoft.com/office/drawing/2014/main" val="1457044850"/>
                    </a:ext>
                  </a:extLst>
                </a:gridCol>
                <a:gridCol w="855975">
                  <a:extLst>
                    <a:ext uri="{9D8B030D-6E8A-4147-A177-3AD203B41FA5}">
                      <a16:colId xmlns:a16="http://schemas.microsoft.com/office/drawing/2014/main" val="2230547772"/>
                    </a:ext>
                  </a:extLst>
                </a:gridCol>
                <a:gridCol w="1192595">
                  <a:extLst>
                    <a:ext uri="{9D8B030D-6E8A-4147-A177-3AD203B41FA5}">
                      <a16:colId xmlns:a16="http://schemas.microsoft.com/office/drawing/2014/main" val="2860631433"/>
                    </a:ext>
                  </a:extLst>
                </a:gridCol>
                <a:gridCol w="855973">
                  <a:extLst>
                    <a:ext uri="{9D8B030D-6E8A-4147-A177-3AD203B41FA5}">
                      <a16:colId xmlns:a16="http://schemas.microsoft.com/office/drawing/2014/main" val="2133609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Herd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Cull on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arity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Calving</a:t>
                      </a:r>
                    </a:p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Date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Expected </a:t>
                      </a:r>
                    </a:p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calving date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EBI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ilk yield 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Milk solids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Milk 305D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ilk sol 305D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Current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lact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Future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lacts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Net replace costs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C.O.W.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164537286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5390611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4242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931996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4225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5058430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11/03/2018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6140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3622089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01/03/2019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6754796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5358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331984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3059482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23/01/2018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29/01/2019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5394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9292583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26/01/2018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31/01/2019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5927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676505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5556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511659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5149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3770705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6722467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5269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446328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5224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661238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003688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6981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37305607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1592595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8493026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3A13933-1289-49FC-801D-7E2D348D74E4}"/>
              </a:ext>
            </a:extLst>
          </p:cNvPr>
          <p:cNvSpPr/>
          <p:nvPr/>
        </p:nvSpPr>
        <p:spPr>
          <a:xfrm>
            <a:off x="1247775" y="107632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6726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8A38C-5C40-4B0D-B2A5-919782DF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F5380C9-FB95-4754-AF98-77DE7E59998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1925" y="274638"/>
          <a:ext cx="11858621" cy="6335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738">
                  <a:extLst>
                    <a:ext uri="{9D8B030D-6E8A-4147-A177-3AD203B41FA5}">
                      <a16:colId xmlns:a16="http://schemas.microsoft.com/office/drawing/2014/main" val="1434811740"/>
                    </a:ext>
                  </a:extLst>
                </a:gridCol>
                <a:gridCol w="548209">
                  <a:extLst>
                    <a:ext uri="{9D8B030D-6E8A-4147-A177-3AD203B41FA5}">
                      <a16:colId xmlns:a16="http://schemas.microsoft.com/office/drawing/2014/main" val="467095691"/>
                    </a:ext>
                  </a:extLst>
                </a:gridCol>
                <a:gridCol w="561303">
                  <a:extLst>
                    <a:ext uri="{9D8B030D-6E8A-4147-A177-3AD203B41FA5}">
                      <a16:colId xmlns:a16="http://schemas.microsoft.com/office/drawing/2014/main" val="626031482"/>
                    </a:ext>
                  </a:extLst>
                </a:gridCol>
                <a:gridCol w="1035235">
                  <a:extLst>
                    <a:ext uri="{9D8B030D-6E8A-4147-A177-3AD203B41FA5}">
                      <a16:colId xmlns:a16="http://schemas.microsoft.com/office/drawing/2014/main" val="93283586"/>
                    </a:ext>
                  </a:extLst>
                </a:gridCol>
                <a:gridCol w="1038712">
                  <a:extLst>
                    <a:ext uri="{9D8B030D-6E8A-4147-A177-3AD203B41FA5}">
                      <a16:colId xmlns:a16="http://schemas.microsoft.com/office/drawing/2014/main" val="4192390766"/>
                    </a:ext>
                  </a:extLst>
                </a:gridCol>
                <a:gridCol w="663621">
                  <a:extLst>
                    <a:ext uri="{9D8B030D-6E8A-4147-A177-3AD203B41FA5}">
                      <a16:colId xmlns:a16="http://schemas.microsoft.com/office/drawing/2014/main" val="1143239297"/>
                    </a:ext>
                  </a:extLst>
                </a:gridCol>
                <a:gridCol w="759798">
                  <a:extLst>
                    <a:ext uri="{9D8B030D-6E8A-4147-A177-3AD203B41FA5}">
                      <a16:colId xmlns:a16="http://schemas.microsoft.com/office/drawing/2014/main" val="2929068114"/>
                    </a:ext>
                  </a:extLst>
                </a:gridCol>
                <a:gridCol w="740563">
                  <a:extLst>
                    <a:ext uri="{9D8B030D-6E8A-4147-A177-3AD203B41FA5}">
                      <a16:colId xmlns:a16="http://schemas.microsoft.com/office/drawing/2014/main" val="355096003"/>
                    </a:ext>
                  </a:extLst>
                </a:gridCol>
                <a:gridCol w="702092">
                  <a:extLst>
                    <a:ext uri="{9D8B030D-6E8A-4147-A177-3AD203B41FA5}">
                      <a16:colId xmlns:a16="http://schemas.microsoft.com/office/drawing/2014/main" val="1556953291"/>
                    </a:ext>
                  </a:extLst>
                </a:gridCol>
                <a:gridCol w="855975">
                  <a:extLst>
                    <a:ext uri="{9D8B030D-6E8A-4147-A177-3AD203B41FA5}">
                      <a16:colId xmlns:a16="http://schemas.microsoft.com/office/drawing/2014/main" val="1309562071"/>
                    </a:ext>
                  </a:extLst>
                </a:gridCol>
                <a:gridCol w="750181">
                  <a:extLst>
                    <a:ext uri="{9D8B030D-6E8A-4147-A177-3AD203B41FA5}">
                      <a16:colId xmlns:a16="http://schemas.microsoft.com/office/drawing/2014/main" val="2145727849"/>
                    </a:ext>
                  </a:extLst>
                </a:gridCol>
                <a:gridCol w="788651">
                  <a:extLst>
                    <a:ext uri="{9D8B030D-6E8A-4147-A177-3AD203B41FA5}">
                      <a16:colId xmlns:a16="http://schemas.microsoft.com/office/drawing/2014/main" val="1457044850"/>
                    </a:ext>
                  </a:extLst>
                </a:gridCol>
                <a:gridCol w="855975">
                  <a:extLst>
                    <a:ext uri="{9D8B030D-6E8A-4147-A177-3AD203B41FA5}">
                      <a16:colId xmlns:a16="http://schemas.microsoft.com/office/drawing/2014/main" val="2230547772"/>
                    </a:ext>
                  </a:extLst>
                </a:gridCol>
                <a:gridCol w="1192595">
                  <a:extLst>
                    <a:ext uri="{9D8B030D-6E8A-4147-A177-3AD203B41FA5}">
                      <a16:colId xmlns:a16="http://schemas.microsoft.com/office/drawing/2014/main" val="2860631433"/>
                    </a:ext>
                  </a:extLst>
                </a:gridCol>
                <a:gridCol w="855973">
                  <a:extLst>
                    <a:ext uri="{9D8B030D-6E8A-4147-A177-3AD203B41FA5}">
                      <a16:colId xmlns:a16="http://schemas.microsoft.com/office/drawing/2014/main" val="2133609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Herd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Cull on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arity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Calving</a:t>
                      </a:r>
                    </a:p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Date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Expected </a:t>
                      </a:r>
                    </a:p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calving date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EBI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ilk yield 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Milk solids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Milk 305D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ilk sol 305D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Current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lact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Future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lacts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Net replace costs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C.O.W.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164537286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5390611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4242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931996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4225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5058430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11/03/2018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6140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3622089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01/03/2019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6754796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5358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331984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3059482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23/01/2018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29/01/2019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5394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9292583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26/01/2018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31/01/2019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5927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676505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5556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511659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5149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3770705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6722467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5269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446328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5224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661238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003688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6981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37305607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1592595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8493026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3A13933-1289-49FC-801D-7E2D348D74E4}"/>
              </a:ext>
            </a:extLst>
          </p:cNvPr>
          <p:cNvSpPr/>
          <p:nvPr/>
        </p:nvSpPr>
        <p:spPr>
          <a:xfrm>
            <a:off x="1247775" y="107632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616D35-3AE1-4299-9392-92C6A4D286F6}"/>
              </a:ext>
            </a:extLst>
          </p:cNvPr>
          <p:cNvSpPr/>
          <p:nvPr/>
        </p:nvSpPr>
        <p:spPr>
          <a:xfrm>
            <a:off x="4467225" y="274638"/>
            <a:ext cx="3124200" cy="63359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33815E-B9CF-4CE3-9456-722128E275C8}"/>
              </a:ext>
            </a:extLst>
          </p:cNvPr>
          <p:cNvSpPr/>
          <p:nvPr/>
        </p:nvSpPr>
        <p:spPr>
          <a:xfrm>
            <a:off x="1247775" y="274638"/>
            <a:ext cx="561975" cy="63359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72F757-B66C-43B8-9F6A-A9D679BC7E5A}"/>
              </a:ext>
            </a:extLst>
          </p:cNvPr>
          <p:cNvSpPr/>
          <p:nvPr/>
        </p:nvSpPr>
        <p:spPr>
          <a:xfrm>
            <a:off x="2424110" y="2825075"/>
            <a:ext cx="7334250" cy="13255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If I cull on C.O.W. will I reduce my production?</a:t>
            </a:r>
          </a:p>
          <a:p>
            <a:pPr algn="ctr"/>
            <a:r>
              <a:rPr lang="en-US" sz="2800" dirty="0"/>
              <a:t>Should I cull on production only???</a:t>
            </a:r>
          </a:p>
        </p:txBody>
      </p:sp>
    </p:spTree>
    <p:extLst>
      <p:ext uri="{BB962C8B-B14F-4D97-AF65-F5344CB8AC3E}">
        <p14:creationId xmlns:p14="http://schemas.microsoft.com/office/powerpoint/2010/main" val="47848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B7B0EA3-DD66-43DB-9E32-2ED83B1EED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00896"/>
              </p:ext>
            </p:extLst>
          </p:nvPr>
        </p:nvGraphicFramePr>
        <p:xfrm>
          <a:off x="771524" y="2216195"/>
          <a:ext cx="10515600" cy="3454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4750861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897956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95146228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39880073"/>
                    </a:ext>
                  </a:extLst>
                </a:gridCol>
              </a:tblGrid>
              <a:tr h="60007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Phenotypic performance</a:t>
                      </a:r>
                      <a:endParaRPr lang="en-I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Effect (p – value) between culling methods</a:t>
                      </a:r>
                      <a:endParaRPr lang="en-I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04987993"/>
                  </a:ext>
                </a:extLst>
              </a:tr>
              <a:tr h="410915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b="1" u="none" strike="noStrike" dirty="0">
                          <a:effectLst/>
                        </a:rPr>
                        <a:t>C.O.W. v Milk yield</a:t>
                      </a:r>
                      <a:endParaRPr lang="en-I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effectLst/>
                        </a:rPr>
                        <a:t>C.O.W. v Milk solids</a:t>
                      </a:r>
                      <a:endParaRPr lang="en-I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effectLst/>
                        </a:rPr>
                        <a:t>Milk yield v Milk solids</a:t>
                      </a:r>
                      <a:endParaRPr lang="en-I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95999834"/>
                  </a:ext>
                </a:extLst>
              </a:tr>
              <a:tr h="54048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>
                          <a:effectLst/>
                        </a:rPr>
                        <a:t>305D milk yield</a:t>
                      </a:r>
                      <a:endParaRPr lang="en-I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0.125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0.188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0.852</a:t>
                      </a:r>
                      <a:endParaRPr lang="en-I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33150415"/>
                  </a:ext>
                </a:extLst>
              </a:tr>
              <a:tr h="54048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>
                          <a:effectLst/>
                        </a:rPr>
                        <a:t>305D milk solids</a:t>
                      </a:r>
                      <a:endParaRPr lang="en-I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0.812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0.369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0.482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4912667"/>
                  </a:ext>
                </a:extLst>
              </a:tr>
              <a:tr h="234881">
                <a:tc>
                  <a:txBody>
                    <a:bodyPr/>
                    <a:lstStyle/>
                    <a:p>
                      <a:pPr algn="ctr" fontAlgn="b"/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12890074"/>
                  </a:ext>
                </a:extLst>
              </a:tr>
              <a:tr h="54048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>
                          <a:effectLst/>
                        </a:rPr>
                        <a:t>To date milk yield</a:t>
                      </a:r>
                      <a:endParaRPr lang="en-I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>
                          <a:effectLst/>
                        </a:rPr>
                        <a:t>0.310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0.302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0.930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16530915"/>
                  </a:ext>
                </a:extLst>
              </a:tr>
              <a:tr h="54048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To date milk solids</a:t>
                      </a:r>
                      <a:endParaRPr lang="en-I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>
                          <a:effectLst/>
                        </a:rPr>
                        <a:t>0.739</a:t>
                      </a:r>
                      <a:endParaRPr lang="en-I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0.475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0.291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51636254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9B47AABB-FCB5-4C34-8489-3A66F34C5BD1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Statistical significance</a:t>
            </a:r>
            <a:endParaRPr lang="en-IE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51A98A-C75C-4A78-81C9-A55A46A26016}"/>
              </a:ext>
            </a:extLst>
          </p:cNvPr>
          <p:cNvSpPr txBox="1"/>
          <p:nvPr/>
        </p:nvSpPr>
        <p:spPr>
          <a:xfrm>
            <a:off x="885825" y="1549232"/>
            <a:ext cx="10401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/>
              <a:t>Table 3;</a:t>
            </a:r>
            <a:r>
              <a:rPr lang="en-IE" sz="2000" dirty="0"/>
              <a:t> Results of level of significance between culling methods (C.O.W., milk yield, and milk solids) on production performance.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44B0A6-AF3A-4BA1-A093-0C1F22371674}"/>
              </a:ext>
            </a:extLst>
          </p:cNvPr>
          <p:cNvSpPr txBox="1"/>
          <p:nvPr/>
        </p:nvSpPr>
        <p:spPr>
          <a:xfrm>
            <a:off x="1233487" y="5924976"/>
            <a:ext cx="9591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solidFill>
                  <a:srgbClr val="FF0000"/>
                </a:solidFill>
              </a:rPr>
              <a:t>RESULT: No statistically significant difference on production performance between culling 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411B7B-B6E7-4C86-9442-B85CBD756D88}"/>
              </a:ext>
            </a:extLst>
          </p:cNvPr>
          <p:cNvSpPr txBox="1"/>
          <p:nvPr/>
        </p:nvSpPr>
        <p:spPr>
          <a:xfrm>
            <a:off x="133350" y="5586422"/>
            <a:ext cx="11553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600" b="1" i="1" dirty="0"/>
              <a:t>*T-test level of significance 5% - if 0.05 then method has a statistically significant difference on production performance</a:t>
            </a:r>
            <a:endParaRPr lang="en-IE" sz="1600" i="1" dirty="0"/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E39581F5-77CF-41C3-BF5D-DD2161D146FC}"/>
              </a:ext>
            </a:extLst>
          </p:cNvPr>
          <p:cNvSpPr/>
          <p:nvPr/>
        </p:nvSpPr>
        <p:spPr>
          <a:xfrm>
            <a:off x="885825" y="5924976"/>
            <a:ext cx="10401299" cy="866349"/>
          </a:xfrm>
          <a:prstGeom prst="flowChartProcess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121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F429D-E8D6-41E8-8162-967F8CA6D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075" y="2463801"/>
            <a:ext cx="10363200" cy="1470025"/>
          </a:xfrm>
        </p:spPr>
        <p:txBody>
          <a:bodyPr/>
          <a:lstStyle/>
          <a:p>
            <a:pPr algn="ctr"/>
            <a:r>
              <a:rPr lang="en-IE" b="1" dirty="0">
                <a:solidFill>
                  <a:srgbClr val="92D050"/>
                </a:solidFill>
              </a:rPr>
              <a:t>3. Herd fertility profile</a:t>
            </a:r>
          </a:p>
        </p:txBody>
      </p:sp>
    </p:spTree>
    <p:extLst>
      <p:ext uri="{BB962C8B-B14F-4D97-AF65-F5344CB8AC3E}">
        <p14:creationId xmlns:p14="http://schemas.microsoft.com/office/powerpoint/2010/main" val="379878328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8A38C-5C40-4B0D-B2A5-919782DF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F5380C9-FB95-4754-AF98-77DE7E59998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1925" y="274638"/>
          <a:ext cx="11858621" cy="6335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738">
                  <a:extLst>
                    <a:ext uri="{9D8B030D-6E8A-4147-A177-3AD203B41FA5}">
                      <a16:colId xmlns:a16="http://schemas.microsoft.com/office/drawing/2014/main" val="1434811740"/>
                    </a:ext>
                  </a:extLst>
                </a:gridCol>
                <a:gridCol w="548209">
                  <a:extLst>
                    <a:ext uri="{9D8B030D-6E8A-4147-A177-3AD203B41FA5}">
                      <a16:colId xmlns:a16="http://schemas.microsoft.com/office/drawing/2014/main" val="467095691"/>
                    </a:ext>
                  </a:extLst>
                </a:gridCol>
                <a:gridCol w="561303">
                  <a:extLst>
                    <a:ext uri="{9D8B030D-6E8A-4147-A177-3AD203B41FA5}">
                      <a16:colId xmlns:a16="http://schemas.microsoft.com/office/drawing/2014/main" val="626031482"/>
                    </a:ext>
                  </a:extLst>
                </a:gridCol>
                <a:gridCol w="1035235">
                  <a:extLst>
                    <a:ext uri="{9D8B030D-6E8A-4147-A177-3AD203B41FA5}">
                      <a16:colId xmlns:a16="http://schemas.microsoft.com/office/drawing/2014/main" val="93283586"/>
                    </a:ext>
                  </a:extLst>
                </a:gridCol>
                <a:gridCol w="1038712">
                  <a:extLst>
                    <a:ext uri="{9D8B030D-6E8A-4147-A177-3AD203B41FA5}">
                      <a16:colId xmlns:a16="http://schemas.microsoft.com/office/drawing/2014/main" val="4192390766"/>
                    </a:ext>
                  </a:extLst>
                </a:gridCol>
                <a:gridCol w="663621">
                  <a:extLst>
                    <a:ext uri="{9D8B030D-6E8A-4147-A177-3AD203B41FA5}">
                      <a16:colId xmlns:a16="http://schemas.microsoft.com/office/drawing/2014/main" val="1143239297"/>
                    </a:ext>
                  </a:extLst>
                </a:gridCol>
                <a:gridCol w="759798">
                  <a:extLst>
                    <a:ext uri="{9D8B030D-6E8A-4147-A177-3AD203B41FA5}">
                      <a16:colId xmlns:a16="http://schemas.microsoft.com/office/drawing/2014/main" val="2929068114"/>
                    </a:ext>
                  </a:extLst>
                </a:gridCol>
                <a:gridCol w="740563">
                  <a:extLst>
                    <a:ext uri="{9D8B030D-6E8A-4147-A177-3AD203B41FA5}">
                      <a16:colId xmlns:a16="http://schemas.microsoft.com/office/drawing/2014/main" val="355096003"/>
                    </a:ext>
                  </a:extLst>
                </a:gridCol>
                <a:gridCol w="702092">
                  <a:extLst>
                    <a:ext uri="{9D8B030D-6E8A-4147-A177-3AD203B41FA5}">
                      <a16:colId xmlns:a16="http://schemas.microsoft.com/office/drawing/2014/main" val="1556953291"/>
                    </a:ext>
                  </a:extLst>
                </a:gridCol>
                <a:gridCol w="855975">
                  <a:extLst>
                    <a:ext uri="{9D8B030D-6E8A-4147-A177-3AD203B41FA5}">
                      <a16:colId xmlns:a16="http://schemas.microsoft.com/office/drawing/2014/main" val="1309562071"/>
                    </a:ext>
                  </a:extLst>
                </a:gridCol>
                <a:gridCol w="750181">
                  <a:extLst>
                    <a:ext uri="{9D8B030D-6E8A-4147-A177-3AD203B41FA5}">
                      <a16:colId xmlns:a16="http://schemas.microsoft.com/office/drawing/2014/main" val="2145727849"/>
                    </a:ext>
                  </a:extLst>
                </a:gridCol>
                <a:gridCol w="788651">
                  <a:extLst>
                    <a:ext uri="{9D8B030D-6E8A-4147-A177-3AD203B41FA5}">
                      <a16:colId xmlns:a16="http://schemas.microsoft.com/office/drawing/2014/main" val="1457044850"/>
                    </a:ext>
                  </a:extLst>
                </a:gridCol>
                <a:gridCol w="855975">
                  <a:extLst>
                    <a:ext uri="{9D8B030D-6E8A-4147-A177-3AD203B41FA5}">
                      <a16:colId xmlns:a16="http://schemas.microsoft.com/office/drawing/2014/main" val="2230547772"/>
                    </a:ext>
                  </a:extLst>
                </a:gridCol>
                <a:gridCol w="1192595">
                  <a:extLst>
                    <a:ext uri="{9D8B030D-6E8A-4147-A177-3AD203B41FA5}">
                      <a16:colId xmlns:a16="http://schemas.microsoft.com/office/drawing/2014/main" val="2860631433"/>
                    </a:ext>
                  </a:extLst>
                </a:gridCol>
                <a:gridCol w="855973">
                  <a:extLst>
                    <a:ext uri="{9D8B030D-6E8A-4147-A177-3AD203B41FA5}">
                      <a16:colId xmlns:a16="http://schemas.microsoft.com/office/drawing/2014/main" val="2133609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Herd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Cull on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arity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Calving</a:t>
                      </a:r>
                    </a:p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Date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Expected </a:t>
                      </a:r>
                    </a:p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calving date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EBI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ilk yield 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Milk solids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Milk 305D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ilk sol 305D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Current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lact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Future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lacts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Net replace costs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C.O.W.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164537286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5390611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931996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5058430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11/03/2018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3622089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01/03/2019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6754796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331984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3059482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23/01/2018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29/01/2019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9292583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26/01/2018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31/01/2019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676505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511659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3770705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6722467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446328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661238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003688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37305607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1592595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8493026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3A13933-1289-49FC-801D-7E2D348D74E4}"/>
              </a:ext>
            </a:extLst>
          </p:cNvPr>
          <p:cNvSpPr/>
          <p:nvPr/>
        </p:nvSpPr>
        <p:spPr>
          <a:xfrm>
            <a:off x="1247775" y="107632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5435B2-129F-452A-983D-C255218845A1}"/>
              </a:ext>
            </a:extLst>
          </p:cNvPr>
          <p:cNvSpPr/>
          <p:nvPr/>
        </p:nvSpPr>
        <p:spPr>
          <a:xfrm>
            <a:off x="1703070" y="261024"/>
            <a:ext cx="2213610" cy="63359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98B924-EC7F-43A2-AB58-01CB7C1CBCBB}"/>
              </a:ext>
            </a:extLst>
          </p:cNvPr>
          <p:cNvSpPr/>
          <p:nvPr/>
        </p:nvSpPr>
        <p:spPr>
          <a:xfrm>
            <a:off x="5057775" y="2619375"/>
            <a:ext cx="5993130" cy="20043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C.O.W. culls cows with </a:t>
            </a:r>
            <a:r>
              <a:rPr lang="en-US" sz="2000" b="1" dirty="0">
                <a:solidFill>
                  <a:srgbClr val="00B0F0"/>
                </a:solidFill>
              </a:rPr>
              <a:t>later calving dates </a:t>
            </a:r>
            <a:r>
              <a:rPr lang="en-US" sz="2000" dirty="0"/>
              <a:t>compared to production culling for 4 out of 6 herds – 2 herds differ by 3-6 days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Expected calving dates similar – differ by a 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B0F0"/>
                </a:solidFill>
              </a:rPr>
              <a:t>Pregnancy diagnosis </a:t>
            </a:r>
            <a:r>
              <a:rPr lang="en-US" sz="2000" dirty="0"/>
              <a:t>will alter C.O.W.’s selection of culling candidates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CA69B6C-A030-455F-8567-2092250B251A}"/>
              </a:ext>
            </a:extLst>
          </p:cNvPr>
          <p:cNvCxnSpPr/>
          <p:nvPr/>
        </p:nvCxnSpPr>
        <p:spPr>
          <a:xfrm>
            <a:off x="4143375" y="1781175"/>
            <a:ext cx="2438400" cy="61686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90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F429D-E8D6-41E8-8162-967F8CA6D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075" y="2463801"/>
            <a:ext cx="10363200" cy="1470025"/>
          </a:xfrm>
        </p:spPr>
        <p:txBody>
          <a:bodyPr/>
          <a:lstStyle/>
          <a:p>
            <a:pPr algn="ctr"/>
            <a:r>
              <a:rPr lang="en-IE" b="1" dirty="0">
                <a:solidFill>
                  <a:srgbClr val="92D050"/>
                </a:solidFill>
              </a:rPr>
              <a:t>4. Herd genetic merit profile</a:t>
            </a:r>
          </a:p>
        </p:txBody>
      </p:sp>
    </p:spTree>
    <p:extLst>
      <p:ext uri="{BB962C8B-B14F-4D97-AF65-F5344CB8AC3E}">
        <p14:creationId xmlns:p14="http://schemas.microsoft.com/office/powerpoint/2010/main" val="136471140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8A38C-5C40-4B0D-B2A5-919782DF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F5380C9-FB95-4754-AF98-77DE7E59998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1925" y="274638"/>
          <a:ext cx="11858621" cy="6335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738">
                  <a:extLst>
                    <a:ext uri="{9D8B030D-6E8A-4147-A177-3AD203B41FA5}">
                      <a16:colId xmlns:a16="http://schemas.microsoft.com/office/drawing/2014/main" val="1434811740"/>
                    </a:ext>
                  </a:extLst>
                </a:gridCol>
                <a:gridCol w="548209">
                  <a:extLst>
                    <a:ext uri="{9D8B030D-6E8A-4147-A177-3AD203B41FA5}">
                      <a16:colId xmlns:a16="http://schemas.microsoft.com/office/drawing/2014/main" val="467095691"/>
                    </a:ext>
                  </a:extLst>
                </a:gridCol>
                <a:gridCol w="561303">
                  <a:extLst>
                    <a:ext uri="{9D8B030D-6E8A-4147-A177-3AD203B41FA5}">
                      <a16:colId xmlns:a16="http://schemas.microsoft.com/office/drawing/2014/main" val="626031482"/>
                    </a:ext>
                  </a:extLst>
                </a:gridCol>
                <a:gridCol w="1035235">
                  <a:extLst>
                    <a:ext uri="{9D8B030D-6E8A-4147-A177-3AD203B41FA5}">
                      <a16:colId xmlns:a16="http://schemas.microsoft.com/office/drawing/2014/main" val="93283586"/>
                    </a:ext>
                  </a:extLst>
                </a:gridCol>
                <a:gridCol w="1038712">
                  <a:extLst>
                    <a:ext uri="{9D8B030D-6E8A-4147-A177-3AD203B41FA5}">
                      <a16:colId xmlns:a16="http://schemas.microsoft.com/office/drawing/2014/main" val="4192390766"/>
                    </a:ext>
                  </a:extLst>
                </a:gridCol>
                <a:gridCol w="663621">
                  <a:extLst>
                    <a:ext uri="{9D8B030D-6E8A-4147-A177-3AD203B41FA5}">
                      <a16:colId xmlns:a16="http://schemas.microsoft.com/office/drawing/2014/main" val="1143239297"/>
                    </a:ext>
                  </a:extLst>
                </a:gridCol>
                <a:gridCol w="759798">
                  <a:extLst>
                    <a:ext uri="{9D8B030D-6E8A-4147-A177-3AD203B41FA5}">
                      <a16:colId xmlns:a16="http://schemas.microsoft.com/office/drawing/2014/main" val="2929068114"/>
                    </a:ext>
                  </a:extLst>
                </a:gridCol>
                <a:gridCol w="740563">
                  <a:extLst>
                    <a:ext uri="{9D8B030D-6E8A-4147-A177-3AD203B41FA5}">
                      <a16:colId xmlns:a16="http://schemas.microsoft.com/office/drawing/2014/main" val="355096003"/>
                    </a:ext>
                  </a:extLst>
                </a:gridCol>
                <a:gridCol w="702092">
                  <a:extLst>
                    <a:ext uri="{9D8B030D-6E8A-4147-A177-3AD203B41FA5}">
                      <a16:colId xmlns:a16="http://schemas.microsoft.com/office/drawing/2014/main" val="1556953291"/>
                    </a:ext>
                  </a:extLst>
                </a:gridCol>
                <a:gridCol w="855975">
                  <a:extLst>
                    <a:ext uri="{9D8B030D-6E8A-4147-A177-3AD203B41FA5}">
                      <a16:colId xmlns:a16="http://schemas.microsoft.com/office/drawing/2014/main" val="1309562071"/>
                    </a:ext>
                  </a:extLst>
                </a:gridCol>
                <a:gridCol w="750181">
                  <a:extLst>
                    <a:ext uri="{9D8B030D-6E8A-4147-A177-3AD203B41FA5}">
                      <a16:colId xmlns:a16="http://schemas.microsoft.com/office/drawing/2014/main" val="2145727849"/>
                    </a:ext>
                  </a:extLst>
                </a:gridCol>
                <a:gridCol w="788651">
                  <a:extLst>
                    <a:ext uri="{9D8B030D-6E8A-4147-A177-3AD203B41FA5}">
                      <a16:colId xmlns:a16="http://schemas.microsoft.com/office/drawing/2014/main" val="1457044850"/>
                    </a:ext>
                  </a:extLst>
                </a:gridCol>
                <a:gridCol w="855975">
                  <a:extLst>
                    <a:ext uri="{9D8B030D-6E8A-4147-A177-3AD203B41FA5}">
                      <a16:colId xmlns:a16="http://schemas.microsoft.com/office/drawing/2014/main" val="2230547772"/>
                    </a:ext>
                  </a:extLst>
                </a:gridCol>
                <a:gridCol w="1192595">
                  <a:extLst>
                    <a:ext uri="{9D8B030D-6E8A-4147-A177-3AD203B41FA5}">
                      <a16:colId xmlns:a16="http://schemas.microsoft.com/office/drawing/2014/main" val="2860631433"/>
                    </a:ext>
                  </a:extLst>
                </a:gridCol>
                <a:gridCol w="855973">
                  <a:extLst>
                    <a:ext uri="{9D8B030D-6E8A-4147-A177-3AD203B41FA5}">
                      <a16:colId xmlns:a16="http://schemas.microsoft.com/office/drawing/2014/main" val="2133609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Herd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Cull on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arity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Calving</a:t>
                      </a:r>
                    </a:p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Date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Expected </a:t>
                      </a:r>
                    </a:p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calving date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EBI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ilk yield 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Milk solids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Milk 305D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ilk sol 305D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Current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lact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Future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lacts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Net replace costs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C.O.W.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164537286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5390611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4242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931996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4225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5058430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11/03/2018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6140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3622089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01/03/2019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6754796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5358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331984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3059482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23/01/2018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29/01/2019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5394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9292583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26/01/2018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31/01/2019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5927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676505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5556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511659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5149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3770705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6722467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5269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446328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5224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661238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003688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6981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37305607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1592595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8493026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3A13933-1289-49FC-801D-7E2D348D74E4}"/>
              </a:ext>
            </a:extLst>
          </p:cNvPr>
          <p:cNvSpPr/>
          <p:nvPr/>
        </p:nvSpPr>
        <p:spPr>
          <a:xfrm>
            <a:off x="1247775" y="107632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74A20C-7903-4FF4-ADCD-F51412CF99C0}"/>
              </a:ext>
            </a:extLst>
          </p:cNvPr>
          <p:cNvSpPr/>
          <p:nvPr/>
        </p:nvSpPr>
        <p:spPr>
          <a:xfrm>
            <a:off x="3893818" y="293688"/>
            <a:ext cx="689615" cy="63359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4372DA-64B3-4818-A790-19F0DE59204E}"/>
              </a:ext>
            </a:extLst>
          </p:cNvPr>
          <p:cNvSpPr/>
          <p:nvPr/>
        </p:nvSpPr>
        <p:spPr>
          <a:xfrm>
            <a:off x="5542597" y="2798444"/>
            <a:ext cx="5518785" cy="146625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Lower EBI cows are selected as culling candidates when using C.O.W. </a:t>
            </a:r>
          </a:p>
        </p:txBody>
      </p:sp>
    </p:spTree>
    <p:extLst>
      <p:ext uri="{BB962C8B-B14F-4D97-AF65-F5344CB8AC3E}">
        <p14:creationId xmlns:p14="http://schemas.microsoft.com/office/powerpoint/2010/main" val="84727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F429D-E8D6-41E8-8162-967F8CA6D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075" y="2463801"/>
            <a:ext cx="10363200" cy="1470025"/>
          </a:xfrm>
        </p:spPr>
        <p:txBody>
          <a:bodyPr/>
          <a:lstStyle/>
          <a:p>
            <a:pPr algn="ctr"/>
            <a:r>
              <a:rPr lang="en-IE" b="1" dirty="0">
                <a:solidFill>
                  <a:srgbClr val="92D050"/>
                </a:solidFill>
              </a:rPr>
              <a:t>5. Herd health profile</a:t>
            </a:r>
          </a:p>
        </p:txBody>
      </p:sp>
    </p:spTree>
    <p:extLst>
      <p:ext uri="{BB962C8B-B14F-4D97-AF65-F5344CB8AC3E}">
        <p14:creationId xmlns:p14="http://schemas.microsoft.com/office/powerpoint/2010/main" val="182055653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7BFD02-595C-41E0-B17E-5E8EA4B92340}" type="slidenum">
              <a:rPr kumimoji="0" lang="en-US" altLang="en-US" sz="1700" b="0" i="0" u="none" strike="noStrike" kern="1200" cap="none" spc="0" normalizeH="0" baseline="0" noProof="0">
                <a:ln>
                  <a:noFill/>
                </a:ln>
                <a:solidFill>
                  <a:srgbClr val="F9FFF9"/>
                </a:solidFill>
                <a:effectLst/>
                <a:uLnTx/>
                <a:uFillTx/>
                <a:latin typeface="Myriad Pro Bold" charset="0"/>
                <a:ea typeface="Myriad Pro Bold" charset="0"/>
                <a:cs typeface="Myriad Pro Bold" charset="0"/>
                <a:sym typeface="Myriad Pro Bold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700" b="0" i="0" u="none" strike="noStrike" kern="1200" cap="none" spc="0" normalizeH="0" baseline="0" noProof="0">
              <a:ln>
                <a:noFill/>
              </a:ln>
              <a:solidFill>
                <a:srgbClr val="F9FFF9"/>
              </a:solidFill>
              <a:effectLst/>
              <a:uLnTx/>
              <a:uFillTx/>
              <a:latin typeface="Myriad Pro Bold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/>
          </p:nvPr>
        </p:nvGraphicFramePr>
        <p:xfrm>
          <a:off x="4129336" y="4662061"/>
          <a:ext cx="2304256" cy="718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8308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Cull cow value</a:t>
                      </a:r>
                    </a:p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Replacement cost</a:t>
                      </a:r>
                      <a:endParaRPr lang="en-IE" sz="1600" b="1" dirty="0">
                        <a:solidFill>
                          <a:schemeClr val="bg1"/>
                        </a:solidFill>
                        <a:latin typeface="Myriad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1755D20-603D-4498-9A03-B238ECA6E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75" y="1371967"/>
            <a:ext cx="10515600" cy="5068521"/>
          </a:xfrm>
        </p:spPr>
        <p:txBody>
          <a:bodyPr>
            <a:normAutofit fontScale="85000" lnSpcReduction="20000"/>
          </a:bodyPr>
          <a:lstStyle/>
          <a:p>
            <a:r>
              <a:rPr lang="en-IE" dirty="0">
                <a:latin typeface="+mj-lt"/>
              </a:rPr>
              <a:t>Need to reduce stocking rate</a:t>
            </a:r>
          </a:p>
          <a:p>
            <a:r>
              <a:rPr lang="en-IE" dirty="0">
                <a:latin typeface="+mj-lt"/>
              </a:rPr>
              <a:t>Tendency to look at </a:t>
            </a:r>
            <a:r>
              <a:rPr lang="en-IE" b="1" dirty="0">
                <a:latin typeface="+mj-lt"/>
              </a:rPr>
              <a:t>low production </a:t>
            </a:r>
          </a:p>
          <a:p>
            <a:r>
              <a:rPr lang="en-IE" dirty="0">
                <a:latin typeface="+mj-lt"/>
              </a:rPr>
              <a:t>However many other traits impact profit as well as low production</a:t>
            </a:r>
          </a:p>
          <a:p>
            <a:pPr lvl="1"/>
            <a:r>
              <a:rPr lang="en-IE" dirty="0">
                <a:latin typeface="+mj-lt"/>
              </a:rPr>
              <a:t>Age of cow</a:t>
            </a:r>
          </a:p>
          <a:p>
            <a:pPr lvl="1"/>
            <a:r>
              <a:rPr lang="en-IE" dirty="0">
                <a:latin typeface="+mj-lt"/>
              </a:rPr>
              <a:t>Late calving date current year</a:t>
            </a:r>
          </a:p>
          <a:p>
            <a:pPr lvl="1"/>
            <a:r>
              <a:rPr lang="en-US" dirty="0">
                <a:latin typeface="+mj-lt"/>
              </a:rPr>
              <a:t>Expected calving date next year</a:t>
            </a:r>
            <a:endParaRPr lang="en-IE" dirty="0">
              <a:latin typeface="+mj-lt"/>
            </a:endParaRPr>
          </a:p>
          <a:p>
            <a:pPr lvl="1"/>
            <a:r>
              <a:rPr lang="en-IE" dirty="0">
                <a:latin typeface="+mj-lt"/>
              </a:rPr>
              <a:t>SCC</a:t>
            </a:r>
          </a:p>
          <a:p>
            <a:pPr lvl="1"/>
            <a:r>
              <a:rPr lang="en-IE" dirty="0">
                <a:latin typeface="+mj-lt"/>
              </a:rPr>
              <a:t>Health issues</a:t>
            </a:r>
          </a:p>
          <a:p>
            <a:pPr lvl="1"/>
            <a:r>
              <a:rPr lang="en-IE" dirty="0">
                <a:latin typeface="+mj-lt"/>
              </a:rPr>
              <a:t>Genetic merit</a:t>
            </a:r>
          </a:p>
          <a:p>
            <a:pPr lvl="1"/>
            <a:r>
              <a:rPr lang="en-IE" dirty="0">
                <a:latin typeface="+mj-lt"/>
              </a:rPr>
              <a:t>Persistency of lactation</a:t>
            </a:r>
          </a:p>
          <a:p>
            <a:pPr lvl="1"/>
            <a:r>
              <a:rPr lang="en-IE" dirty="0">
                <a:latin typeface="+mj-lt"/>
              </a:rPr>
              <a:t>Cost of replacements in subsequent years</a:t>
            </a:r>
          </a:p>
          <a:p>
            <a:pPr lvl="1"/>
            <a:r>
              <a:rPr lang="en-IE" dirty="0">
                <a:latin typeface="+mj-lt"/>
              </a:rPr>
              <a:t>Longevity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A348991-5EBD-4AEF-9A83-FD0364875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275" y="417512"/>
            <a:ext cx="10515600" cy="1325563"/>
          </a:xfrm>
        </p:spPr>
        <p:txBody>
          <a:bodyPr/>
          <a:lstStyle/>
          <a:p>
            <a:r>
              <a:rPr lang="en-IE" dirty="0">
                <a:solidFill>
                  <a:srgbClr val="92D050"/>
                </a:solidFill>
              </a:rPr>
              <a:t>Current position</a:t>
            </a:r>
            <a:r>
              <a:rPr lang="en-IE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18590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8A38C-5C40-4B0D-B2A5-919782DF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F5380C9-FB95-4754-AF98-77DE7E5999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820538"/>
              </p:ext>
            </p:extLst>
          </p:nvPr>
        </p:nvGraphicFramePr>
        <p:xfrm>
          <a:off x="161925" y="274638"/>
          <a:ext cx="11858621" cy="6335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738">
                  <a:extLst>
                    <a:ext uri="{9D8B030D-6E8A-4147-A177-3AD203B41FA5}">
                      <a16:colId xmlns:a16="http://schemas.microsoft.com/office/drawing/2014/main" val="1434811740"/>
                    </a:ext>
                  </a:extLst>
                </a:gridCol>
                <a:gridCol w="548209">
                  <a:extLst>
                    <a:ext uri="{9D8B030D-6E8A-4147-A177-3AD203B41FA5}">
                      <a16:colId xmlns:a16="http://schemas.microsoft.com/office/drawing/2014/main" val="467095691"/>
                    </a:ext>
                  </a:extLst>
                </a:gridCol>
                <a:gridCol w="561303">
                  <a:extLst>
                    <a:ext uri="{9D8B030D-6E8A-4147-A177-3AD203B41FA5}">
                      <a16:colId xmlns:a16="http://schemas.microsoft.com/office/drawing/2014/main" val="626031482"/>
                    </a:ext>
                  </a:extLst>
                </a:gridCol>
                <a:gridCol w="1035235">
                  <a:extLst>
                    <a:ext uri="{9D8B030D-6E8A-4147-A177-3AD203B41FA5}">
                      <a16:colId xmlns:a16="http://schemas.microsoft.com/office/drawing/2014/main" val="93283586"/>
                    </a:ext>
                  </a:extLst>
                </a:gridCol>
                <a:gridCol w="1038712">
                  <a:extLst>
                    <a:ext uri="{9D8B030D-6E8A-4147-A177-3AD203B41FA5}">
                      <a16:colId xmlns:a16="http://schemas.microsoft.com/office/drawing/2014/main" val="4192390766"/>
                    </a:ext>
                  </a:extLst>
                </a:gridCol>
                <a:gridCol w="663621">
                  <a:extLst>
                    <a:ext uri="{9D8B030D-6E8A-4147-A177-3AD203B41FA5}">
                      <a16:colId xmlns:a16="http://schemas.microsoft.com/office/drawing/2014/main" val="1143239297"/>
                    </a:ext>
                  </a:extLst>
                </a:gridCol>
                <a:gridCol w="759798">
                  <a:extLst>
                    <a:ext uri="{9D8B030D-6E8A-4147-A177-3AD203B41FA5}">
                      <a16:colId xmlns:a16="http://schemas.microsoft.com/office/drawing/2014/main" val="2929068114"/>
                    </a:ext>
                  </a:extLst>
                </a:gridCol>
                <a:gridCol w="740563">
                  <a:extLst>
                    <a:ext uri="{9D8B030D-6E8A-4147-A177-3AD203B41FA5}">
                      <a16:colId xmlns:a16="http://schemas.microsoft.com/office/drawing/2014/main" val="355096003"/>
                    </a:ext>
                  </a:extLst>
                </a:gridCol>
                <a:gridCol w="702092">
                  <a:extLst>
                    <a:ext uri="{9D8B030D-6E8A-4147-A177-3AD203B41FA5}">
                      <a16:colId xmlns:a16="http://schemas.microsoft.com/office/drawing/2014/main" val="1556953291"/>
                    </a:ext>
                  </a:extLst>
                </a:gridCol>
                <a:gridCol w="855975">
                  <a:extLst>
                    <a:ext uri="{9D8B030D-6E8A-4147-A177-3AD203B41FA5}">
                      <a16:colId xmlns:a16="http://schemas.microsoft.com/office/drawing/2014/main" val="1309562071"/>
                    </a:ext>
                  </a:extLst>
                </a:gridCol>
                <a:gridCol w="750181">
                  <a:extLst>
                    <a:ext uri="{9D8B030D-6E8A-4147-A177-3AD203B41FA5}">
                      <a16:colId xmlns:a16="http://schemas.microsoft.com/office/drawing/2014/main" val="2145727849"/>
                    </a:ext>
                  </a:extLst>
                </a:gridCol>
                <a:gridCol w="788651">
                  <a:extLst>
                    <a:ext uri="{9D8B030D-6E8A-4147-A177-3AD203B41FA5}">
                      <a16:colId xmlns:a16="http://schemas.microsoft.com/office/drawing/2014/main" val="1457044850"/>
                    </a:ext>
                  </a:extLst>
                </a:gridCol>
                <a:gridCol w="855975">
                  <a:extLst>
                    <a:ext uri="{9D8B030D-6E8A-4147-A177-3AD203B41FA5}">
                      <a16:colId xmlns:a16="http://schemas.microsoft.com/office/drawing/2014/main" val="2230547772"/>
                    </a:ext>
                  </a:extLst>
                </a:gridCol>
                <a:gridCol w="1192595">
                  <a:extLst>
                    <a:ext uri="{9D8B030D-6E8A-4147-A177-3AD203B41FA5}">
                      <a16:colId xmlns:a16="http://schemas.microsoft.com/office/drawing/2014/main" val="2860631433"/>
                    </a:ext>
                  </a:extLst>
                </a:gridCol>
                <a:gridCol w="855973">
                  <a:extLst>
                    <a:ext uri="{9D8B030D-6E8A-4147-A177-3AD203B41FA5}">
                      <a16:colId xmlns:a16="http://schemas.microsoft.com/office/drawing/2014/main" val="2133609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Herd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Cull on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arity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Calving</a:t>
                      </a:r>
                    </a:p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Date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Expected </a:t>
                      </a:r>
                    </a:p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calving date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EBI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ilk yield 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Milk solids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Milk 305D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ilk sol 305D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Current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lact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Future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lacts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Net replace costs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C.O.W.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164537286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5390611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4242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931996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4225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5058430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11/03/2018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6140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3622089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01/03/2019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6754796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5358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331984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3059482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23/01/2018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29/01/2019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5394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9292583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26/01/2018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31/01/2019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5927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676505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5556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511659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5149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3770705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6722467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5269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446328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5224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661238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003688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6981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37305607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1592595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8493026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3A13933-1289-49FC-801D-7E2D348D74E4}"/>
              </a:ext>
            </a:extLst>
          </p:cNvPr>
          <p:cNvSpPr/>
          <p:nvPr/>
        </p:nvSpPr>
        <p:spPr>
          <a:xfrm>
            <a:off x="1247775" y="107632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74A20C-7903-4FF4-ADCD-F51412CF99C0}"/>
              </a:ext>
            </a:extLst>
          </p:cNvPr>
          <p:cNvSpPr/>
          <p:nvPr/>
        </p:nvSpPr>
        <p:spPr>
          <a:xfrm>
            <a:off x="7608568" y="247410"/>
            <a:ext cx="792485" cy="63359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4372DA-64B3-4818-A790-19F0DE59204E}"/>
              </a:ext>
            </a:extLst>
          </p:cNvPr>
          <p:cNvSpPr/>
          <p:nvPr/>
        </p:nvSpPr>
        <p:spPr>
          <a:xfrm>
            <a:off x="1195385" y="2057400"/>
            <a:ext cx="4895850" cy="39643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C.O.W. actively selects cows with </a:t>
            </a:r>
            <a:r>
              <a:rPr lang="en-US" sz="2000" b="1" dirty="0">
                <a:solidFill>
                  <a:srgbClr val="00B050"/>
                </a:solidFill>
              </a:rPr>
              <a:t>high SCC </a:t>
            </a:r>
            <a:r>
              <a:rPr lang="en-US" sz="2000" dirty="0"/>
              <a:t>as culling candidates </a:t>
            </a:r>
          </a:p>
          <a:p>
            <a:endParaRPr lang="en-US" sz="2000" dirty="0"/>
          </a:p>
          <a:p>
            <a:r>
              <a:rPr lang="en-US" sz="2000" dirty="0"/>
              <a:t>C.O.W. also </a:t>
            </a:r>
            <a:r>
              <a:rPr lang="en-US" sz="2000" b="1" dirty="0">
                <a:solidFill>
                  <a:srgbClr val="00B050"/>
                </a:solidFill>
              </a:rPr>
              <a:t>predicts</a:t>
            </a:r>
            <a:r>
              <a:rPr lang="en-US" sz="2000" dirty="0"/>
              <a:t> for future cases of high SCC based on a cow;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Having a past history of SCC 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Parity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Genetic merit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Cows with high SCC currently or previously are treated as </a:t>
            </a:r>
            <a:r>
              <a:rPr lang="en-US" sz="2000" b="1" dirty="0">
                <a:solidFill>
                  <a:srgbClr val="00B050"/>
                </a:solidFill>
              </a:rPr>
              <a:t>high risk cases </a:t>
            </a:r>
            <a:r>
              <a:rPr lang="en-US" sz="2000" dirty="0"/>
              <a:t>and may be considered for culling relative to herd mates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F3C182-4BEB-4833-870F-CA749ACE9C56}"/>
              </a:ext>
            </a:extLst>
          </p:cNvPr>
          <p:cNvSpPr/>
          <p:nvPr/>
        </p:nvSpPr>
        <p:spPr>
          <a:xfrm>
            <a:off x="7691675" y="2952751"/>
            <a:ext cx="626269" cy="26670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35B994-38D3-4879-9733-062CA7867F23}"/>
              </a:ext>
            </a:extLst>
          </p:cNvPr>
          <p:cNvSpPr/>
          <p:nvPr/>
        </p:nvSpPr>
        <p:spPr>
          <a:xfrm>
            <a:off x="7691673" y="3869096"/>
            <a:ext cx="626269" cy="26670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A635EE-FD27-445F-AF24-0B22001A0DB2}"/>
              </a:ext>
            </a:extLst>
          </p:cNvPr>
          <p:cNvSpPr/>
          <p:nvPr/>
        </p:nvSpPr>
        <p:spPr>
          <a:xfrm>
            <a:off x="7691672" y="4807550"/>
            <a:ext cx="626269" cy="26670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DE11573-8B91-49D4-912E-18EF9549D4E0}"/>
              </a:ext>
            </a:extLst>
          </p:cNvPr>
          <p:cNvSpPr/>
          <p:nvPr/>
        </p:nvSpPr>
        <p:spPr>
          <a:xfrm>
            <a:off x="7691671" y="5701849"/>
            <a:ext cx="626269" cy="26670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8CA773-22C4-4239-B344-5EE62330EB4D}"/>
              </a:ext>
            </a:extLst>
          </p:cNvPr>
          <p:cNvSpPr/>
          <p:nvPr/>
        </p:nvSpPr>
        <p:spPr>
          <a:xfrm>
            <a:off x="7691670" y="1127620"/>
            <a:ext cx="626269" cy="26670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920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8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F429D-E8D6-41E8-8162-967F8CA6D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075" y="2463801"/>
            <a:ext cx="10363200" cy="1470025"/>
          </a:xfrm>
        </p:spPr>
        <p:txBody>
          <a:bodyPr/>
          <a:lstStyle/>
          <a:p>
            <a:pPr algn="ctr"/>
            <a:r>
              <a:rPr lang="en-IE" b="1" dirty="0">
                <a:solidFill>
                  <a:srgbClr val="92D050"/>
                </a:solidFill>
              </a:rPr>
              <a:t>Conclusion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3EA3D57-CAEB-447F-A976-FADC12AB9770}"/>
              </a:ext>
            </a:extLst>
          </p:cNvPr>
          <p:cNvSpPr txBox="1">
            <a:spLocks/>
          </p:cNvSpPr>
          <p:nvPr/>
        </p:nvSpPr>
        <p:spPr>
          <a:xfrm>
            <a:off x="914400" y="3438525"/>
            <a:ext cx="10363200" cy="1470025"/>
          </a:xfrm>
          <a:prstGeom prst="rect">
            <a:avLst/>
          </a:prstGeom>
        </p:spPr>
        <p:txBody>
          <a:bodyPr/>
          <a:lstStyle>
            <a:lvl1pPr marL="79375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+mj-lt"/>
                <a:ea typeface="+mj-ea"/>
                <a:cs typeface="+mj-cs"/>
                <a:sym typeface="Lucida Sans" charset="0"/>
              </a:defRPr>
            </a:lvl1pPr>
            <a:lvl2pPr marL="79375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2pPr>
            <a:lvl3pPr marL="79375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3pPr>
            <a:lvl4pPr marL="79375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4pPr>
            <a:lvl5pPr marL="79375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5pPr>
            <a:lvl6pPr marL="53657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6pPr>
            <a:lvl7pPr marL="99377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7pPr>
            <a:lvl8pPr marL="145097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8pPr>
            <a:lvl9pPr marL="190817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9pPr>
          </a:lstStyle>
          <a:p>
            <a:r>
              <a:rPr lang="en-IE" sz="5400" b="1" u="sng" kern="0" dirty="0">
                <a:solidFill>
                  <a:schemeClr val="tx1"/>
                </a:solidFill>
              </a:rPr>
              <a:t>Use C.O.W. to CULL</a:t>
            </a:r>
          </a:p>
        </p:txBody>
      </p:sp>
    </p:spTree>
    <p:extLst>
      <p:ext uri="{BB962C8B-B14F-4D97-AF65-F5344CB8AC3E}">
        <p14:creationId xmlns:p14="http://schemas.microsoft.com/office/powerpoint/2010/main" val="622256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8A38C-5C40-4B0D-B2A5-919782DF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F5380C9-FB95-4754-AF98-77DE7E5999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987303"/>
              </p:ext>
            </p:extLst>
          </p:nvPr>
        </p:nvGraphicFramePr>
        <p:xfrm>
          <a:off x="161925" y="274638"/>
          <a:ext cx="11858621" cy="6335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738">
                  <a:extLst>
                    <a:ext uri="{9D8B030D-6E8A-4147-A177-3AD203B41FA5}">
                      <a16:colId xmlns:a16="http://schemas.microsoft.com/office/drawing/2014/main" val="1434811740"/>
                    </a:ext>
                  </a:extLst>
                </a:gridCol>
                <a:gridCol w="548209">
                  <a:extLst>
                    <a:ext uri="{9D8B030D-6E8A-4147-A177-3AD203B41FA5}">
                      <a16:colId xmlns:a16="http://schemas.microsoft.com/office/drawing/2014/main" val="467095691"/>
                    </a:ext>
                  </a:extLst>
                </a:gridCol>
                <a:gridCol w="561303">
                  <a:extLst>
                    <a:ext uri="{9D8B030D-6E8A-4147-A177-3AD203B41FA5}">
                      <a16:colId xmlns:a16="http://schemas.microsoft.com/office/drawing/2014/main" val="626031482"/>
                    </a:ext>
                  </a:extLst>
                </a:gridCol>
                <a:gridCol w="1035235">
                  <a:extLst>
                    <a:ext uri="{9D8B030D-6E8A-4147-A177-3AD203B41FA5}">
                      <a16:colId xmlns:a16="http://schemas.microsoft.com/office/drawing/2014/main" val="93283586"/>
                    </a:ext>
                  </a:extLst>
                </a:gridCol>
                <a:gridCol w="1038712">
                  <a:extLst>
                    <a:ext uri="{9D8B030D-6E8A-4147-A177-3AD203B41FA5}">
                      <a16:colId xmlns:a16="http://schemas.microsoft.com/office/drawing/2014/main" val="4192390766"/>
                    </a:ext>
                  </a:extLst>
                </a:gridCol>
                <a:gridCol w="663621">
                  <a:extLst>
                    <a:ext uri="{9D8B030D-6E8A-4147-A177-3AD203B41FA5}">
                      <a16:colId xmlns:a16="http://schemas.microsoft.com/office/drawing/2014/main" val="1143239297"/>
                    </a:ext>
                  </a:extLst>
                </a:gridCol>
                <a:gridCol w="759798">
                  <a:extLst>
                    <a:ext uri="{9D8B030D-6E8A-4147-A177-3AD203B41FA5}">
                      <a16:colId xmlns:a16="http://schemas.microsoft.com/office/drawing/2014/main" val="2929068114"/>
                    </a:ext>
                  </a:extLst>
                </a:gridCol>
                <a:gridCol w="740563">
                  <a:extLst>
                    <a:ext uri="{9D8B030D-6E8A-4147-A177-3AD203B41FA5}">
                      <a16:colId xmlns:a16="http://schemas.microsoft.com/office/drawing/2014/main" val="355096003"/>
                    </a:ext>
                  </a:extLst>
                </a:gridCol>
                <a:gridCol w="702092">
                  <a:extLst>
                    <a:ext uri="{9D8B030D-6E8A-4147-A177-3AD203B41FA5}">
                      <a16:colId xmlns:a16="http://schemas.microsoft.com/office/drawing/2014/main" val="1556953291"/>
                    </a:ext>
                  </a:extLst>
                </a:gridCol>
                <a:gridCol w="855975">
                  <a:extLst>
                    <a:ext uri="{9D8B030D-6E8A-4147-A177-3AD203B41FA5}">
                      <a16:colId xmlns:a16="http://schemas.microsoft.com/office/drawing/2014/main" val="1309562071"/>
                    </a:ext>
                  </a:extLst>
                </a:gridCol>
                <a:gridCol w="750181">
                  <a:extLst>
                    <a:ext uri="{9D8B030D-6E8A-4147-A177-3AD203B41FA5}">
                      <a16:colId xmlns:a16="http://schemas.microsoft.com/office/drawing/2014/main" val="2145727849"/>
                    </a:ext>
                  </a:extLst>
                </a:gridCol>
                <a:gridCol w="788651">
                  <a:extLst>
                    <a:ext uri="{9D8B030D-6E8A-4147-A177-3AD203B41FA5}">
                      <a16:colId xmlns:a16="http://schemas.microsoft.com/office/drawing/2014/main" val="1457044850"/>
                    </a:ext>
                  </a:extLst>
                </a:gridCol>
                <a:gridCol w="855975">
                  <a:extLst>
                    <a:ext uri="{9D8B030D-6E8A-4147-A177-3AD203B41FA5}">
                      <a16:colId xmlns:a16="http://schemas.microsoft.com/office/drawing/2014/main" val="2230547772"/>
                    </a:ext>
                  </a:extLst>
                </a:gridCol>
                <a:gridCol w="1192595">
                  <a:extLst>
                    <a:ext uri="{9D8B030D-6E8A-4147-A177-3AD203B41FA5}">
                      <a16:colId xmlns:a16="http://schemas.microsoft.com/office/drawing/2014/main" val="2860631433"/>
                    </a:ext>
                  </a:extLst>
                </a:gridCol>
                <a:gridCol w="855973">
                  <a:extLst>
                    <a:ext uri="{9D8B030D-6E8A-4147-A177-3AD203B41FA5}">
                      <a16:colId xmlns:a16="http://schemas.microsoft.com/office/drawing/2014/main" val="2133609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Herd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Cull on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arity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Calving</a:t>
                      </a:r>
                    </a:p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Date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Expected </a:t>
                      </a:r>
                    </a:p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calving date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EBI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ilk yield 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Milk solids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Milk 305D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ilk sol 305D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Current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lact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Future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lacts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Net replace costs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C.O.W.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164537286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5390611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4242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931996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4225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5058430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11/03/2018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6140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3622089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01/03/2019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6754796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5358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331984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3059482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23/01/2018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29/01/2019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5394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9292583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26/01/2018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31/01/2019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5927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676505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5556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511659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5149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3770705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6722467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5269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446328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5224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661238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003688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6981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37305607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1592595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8493026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3A13933-1289-49FC-801D-7E2D348D74E4}"/>
              </a:ext>
            </a:extLst>
          </p:cNvPr>
          <p:cNvSpPr/>
          <p:nvPr/>
        </p:nvSpPr>
        <p:spPr>
          <a:xfrm>
            <a:off x="1247775" y="107632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74A20C-7903-4FF4-ADCD-F51412CF99C0}"/>
              </a:ext>
            </a:extLst>
          </p:cNvPr>
          <p:cNvSpPr/>
          <p:nvPr/>
        </p:nvSpPr>
        <p:spPr>
          <a:xfrm>
            <a:off x="11228061" y="261024"/>
            <a:ext cx="792485" cy="63359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4372DA-64B3-4818-A790-19F0DE59204E}"/>
              </a:ext>
            </a:extLst>
          </p:cNvPr>
          <p:cNvSpPr/>
          <p:nvPr/>
        </p:nvSpPr>
        <p:spPr>
          <a:xfrm>
            <a:off x="797723" y="1135658"/>
            <a:ext cx="7158040" cy="50882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/>
              <a:t>C.O.W. is for culling cows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C.O.W. considers </a:t>
            </a:r>
            <a:r>
              <a:rPr lang="en-US" sz="2000" b="1" dirty="0">
                <a:solidFill>
                  <a:srgbClr val="FFFF00"/>
                </a:solidFill>
              </a:rPr>
              <a:t>many factors</a:t>
            </a:r>
            <a:r>
              <a:rPr lang="en-US" sz="2000" dirty="0"/>
              <a:t>, including production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C.O.W. takes into account </a:t>
            </a:r>
            <a:r>
              <a:rPr lang="en-US" sz="2000" b="1" dirty="0">
                <a:solidFill>
                  <a:srgbClr val="FFFF00"/>
                </a:solidFill>
              </a:rPr>
              <a:t>parity</a:t>
            </a:r>
            <a:r>
              <a:rPr lang="en-US" sz="2000" dirty="0"/>
              <a:t> of animals and can adjust accordingly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It </a:t>
            </a:r>
            <a:r>
              <a:rPr lang="en-US" sz="2000" b="1" dirty="0">
                <a:solidFill>
                  <a:srgbClr val="FFFF00"/>
                </a:solidFill>
              </a:rPr>
              <a:t>will do a better job </a:t>
            </a:r>
            <a:r>
              <a:rPr lang="en-US" sz="2000" dirty="0"/>
              <a:t>than culling on one aspect only!!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Runs </a:t>
            </a:r>
            <a:r>
              <a:rPr lang="en-US" sz="2000" b="1" dirty="0">
                <a:solidFill>
                  <a:srgbClr val="FFFF00"/>
                </a:solidFill>
              </a:rPr>
              <a:t>instantly</a:t>
            </a:r>
          </a:p>
          <a:p>
            <a:pPr algn="ctr"/>
            <a:endParaRPr lang="en-US" sz="2000" dirty="0"/>
          </a:p>
          <a:p>
            <a:r>
              <a:rPr lang="en-US" sz="2000" u="sng" dirty="0"/>
              <a:t>Data required;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 err="1"/>
              <a:t>HerdPlus</a:t>
            </a:r>
            <a:r>
              <a:rPr lang="en-US" sz="2000" i="1" dirty="0"/>
              <a:t> member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/>
              <a:t>Milk recording and calving dates automatically used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/>
              <a:t>Only possible action is to record inseminations or pregnancy diagnosis of cows at this time of year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F3C182-4BEB-4833-870F-CA749ACE9C56}"/>
              </a:ext>
            </a:extLst>
          </p:cNvPr>
          <p:cNvSpPr/>
          <p:nvPr/>
        </p:nvSpPr>
        <p:spPr>
          <a:xfrm>
            <a:off x="11353804" y="2952751"/>
            <a:ext cx="626269" cy="26670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35B994-38D3-4879-9733-062CA7867F23}"/>
              </a:ext>
            </a:extLst>
          </p:cNvPr>
          <p:cNvSpPr/>
          <p:nvPr/>
        </p:nvSpPr>
        <p:spPr>
          <a:xfrm>
            <a:off x="11311168" y="3865490"/>
            <a:ext cx="626269" cy="26670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A635EE-FD27-445F-AF24-0B22001A0DB2}"/>
              </a:ext>
            </a:extLst>
          </p:cNvPr>
          <p:cNvSpPr/>
          <p:nvPr/>
        </p:nvSpPr>
        <p:spPr>
          <a:xfrm>
            <a:off x="11353801" y="4807550"/>
            <a:ext cx="626269" cy="26670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DE11573-8B91-49D4-912E-18EF9549D4E0}"/>
              </a:ext>
            </a:extLst>
          </p:cNvPr>
          <p:cNvSpPr/>
          <p:nvPr/>
        </p:nvSpPr>
        <p:spPr>
          <a:xfrm>
            <a:off x="11353800" y="5701849"/>
            <a:ext cx="626269" cy="26670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8CA773-22C4-4239-B344-5EE62330EB4D}"/>
              </a:ext>
            </a:extLst>
          </p:cNvPr>
          <p:cNvSpPr/>
          <p:nvPr/>
        </p:nvSpPr>
        <p:spPr>
          <a:xfrm>
            <a:off x="11292117" y="1090677"/>
            <a:ext cx="626269" cy="26670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DB8781-ECA3-4106-BF30-9B9B91AADD32}"/>
              </a:ext>
            </a:extLst>
          </p:cNvPr>
          <p:cNvSpPr/>
          <p:nvPr/>
        </p:nvSpPr>
        <p:spPr>
          <a:xfrm>
            <a:off x="11311168" y="2029131"/>
            <a:ext cx="626269" cy="26670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A31D38-A5B8-4263-8030-18E2BDCD8820}"/>
              </a:ext>
            </a:extLst>
          </p:cNvPr>
          <p:cNvSpPr/>
          <p:nvPr/>
        </p:nvSpPr>
        <p:spPr>
          <a:xfrm>
            <a:off x="8367950" y="288252"/>
            <a:ext cx="2819633" cy="6335952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5122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60C2607-104A-49C8-B012-28801EFD3C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2081721"/>
              </p:ext>
            </p:extLst>
          </p:nvPr>
        </p:nvGraphicFramePr>
        <p:xfrm>
          <a:off x="3856906" y="1096938"/>
          <a:ext cx="7776864" cy="5761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0A67F8C-BA3D-41D1-8FB1-174C54CF9B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289290"/>
              </p:ext>
            </p:extLst>
          </p:nvPr>
        </p:nvGraphicFramePr>
        <p:xfrm>
          <a:off x="5441082" y="2395292"/>
          <a:ext cx="4032448" cy="1133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263"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Production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Health (SCC)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Management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Maintenance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114">
                <a:tc gridSpan="2">
                  <a:txBody>
                    <a:bodyPr/>
                    <a:lstStyle/>
                    <a:p>
                      <a:pPr marL="36000" indent="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Fertility (calving</a:t>
                      </a:r>
                      <a:r>
                        <a:rPr lang="en-IE" sz="1600" b="1" u="none" baseline="0" dirty="0">
                          <a:solidFill>
                            <a:schemeClr val="bg1"/>
                          </a:solidFill>
                          <a:latin typeface="Myriad Pro"/>
                        </a:rPr>
                        <a:t> date)</a:t>
                      </a:r>
                      <a:endParaRPr lang="en-IE" sz="1600" b="1" dirty="0">
                        <a:solidFill>
                          <a:schemeClr val="bg1"/>
                        </a:solidFill>
                        <a:latin typeface="Myriad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E" sz="1600" b="1" u="none" dirty="0">
                        <a:solidFill>
                          <a:schemeClr val="bg1"/>
                        </a:solidFill>
                        <a:latin typeface="Myriad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AD4FCB-FF16-440D-9957-1556BF992C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08933"/>
              </p:ext>
            </p:extLst>
          </p:nvPr>
        </p:nvGraphicFramePr>
        <p:xfrm>
          <a:off x="7313290" y="4695344"/>
          <a:ext cx="3586631" cy="1418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8456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Production</a:t>
                      </a:r>
                    </a:p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Health</a:t>
                      </a:r>
                    </a:p>
                    <a:p>
                      <a:pPr marL="180000" indent="0">
                        <a:buFont typeface="Arial" panose="020B0604020202020204" pitchFamily="34" charset="0"/>
                        <a:buChar char="•"/>
                      </a:pPr>
                      <a:r>
                        <a:rPr lang="en-IE" sz="1600" b="1" dirty="0">
                          <a:solidFill>
                            <a:schemeClr val="bg1"/>
                          </a:solidFill>
                          <a:latin typeface="Myriad Pro"/>
                        </a:rPr>
                        <a:t>Beef</a:t>
                      </a:r>
                    </a:p>
                    <a:p>
                      <a:pPr marL="180000" indent="0">
                        <a:buFont typeface="Arial" panose="020B0604020202020204" pitchFamily="34" charset="0"/>
                        <a:buChar char="•"/>
                      </a:pPr>
                      <a:r>
                        <a:rPr lang="en-IE" sz="1600" b="1" dirty="0">
                          <a:solidFill>
                            <a:schemeClr val="bg1"/>
                          </a:solidFill>
                          <a:latin typeface="Myriad Pro"/>
                        </a:rPr>
                        <a:t>Calving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Management</a:t>
                      </a:r>
                    </a:p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Maintenance</a:t>
                      </a:r>
                    </a:p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Fertility</a:t>
                      </a:r>
                    </a:p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Descendants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E3400C-7587-4927-AACF-D8D13F04C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357751"/>
              </p:ext>
            </p:extLst>
          </p:nvPr>
        </p:nvGraphicFramePr>
        <p:xfrm>
          <a:off x="4534124" y="5201816"/>
          <a:ext cx="2304256" cy="718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8308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Cull cow value</a:t>
                      </a:r>
                    </a:p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Replacement cost</a:t>
                      </a:r>
                      <a:endParaRPr lang="en-IE" sz="1600" b="1" dirty="0">
                        <a:solidFill>
                          <a:schemeClr val="bg1"/>
                        </a:solidFill>
                        <a:latin typeface="Myriad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DDA74DA-E20C-4C9A-ACB5-41FBCD47168F}"/>
              </a:ext>
            </a:extLst>
          </p:cNvPr>
          <p:cNvSpPr txBox="1"/>
          <p:nvPr/>
        </p:nvSpPr>
        <p:spPr>
          <a:xfrm>
            <a:off x="7817346" y="5798784"/>
            <a:ext cx="2337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</a:rPr>
              <a:t>+ predictions on fertility, survival and SCC performance</a:t>
            </a:r>
          </a:p>
        </p:txBody>
      </p:sp>
      <p:pic>
        <p:nvPicPr>
          <p:cNvPr id="9" name="Picture 8" descr="C:\Users\mags\Documents\ICBF\COW\Communication\Logo\COWLogo.jpg">
            <a:extLst>
              <a:ext uri="{FF2B5EF4-FFF2-40B4-BE49-F238E27FC236}">
                <a16:creationId xmlns:a16="http://schemas.microsoft.com/office/drawing/2014/main" id="{D63C311A-D0D7-41AB-83B1-7FC1CDBC3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920" y="2034934"/>
            <a:ext cx="2160240" cy="74296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1BF3668-6A65-496D-A2A3-E13233B171CA}"/>
              </a:ext>
            </a:extLst>
          </p:cNvPr>
          <p:cNvSpPr txBox="1"/>
          <p:nvPr/>
        </p:nvSpPr>
        <p:spPr>
          <a:xfrm>
            <a:off x="3835438" y="2816561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/>
              <a:t>=</a:t>
            </a:r>
            <a:endParaRPr lang="en-IE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3C8AF9B-2B36-43E4-96D0-9472E75A13E9}"/>
              </a:ext>
            </a:extLst>
          </p:cNvPr>
          <p:cNvSpPr/>
          <p:nvPr/>
        </p:nvSpPr>
        <p:spPr>
          <a:xfrm>
            <a:off x="5354515" y="2406416"/>
            <a:ext cx="1608993" cy="28916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48E3DE-8842-4E4C-ADA7-A159DA153F18}"/>
              </a:ext>
            </a:extLst>
          </p:cNvPr>
          <p:cNvSpPr txBox="1"/>
          <p:nvPr/>
        </p:nvSpPr>
        <p:spPr>
          <a:xfrm>
            <a:off x="336191" y="3213461"/>
            <a:ext cx="371914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/>
              <a:t>CAN YOU REALLY CULL ON LOW PRODUCTION AND IGNORE THE FOLLOWING?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End up culling all young cows?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Impact on future profit?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Will I be replacing them all again next year?????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Keep cow having a good year now but she was a high SCC cow for 2 years previously???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Keep cow now but was hard to get in calf previously?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2495CD3-B4E7-472D-9801-109EECB85027}"/>
              </a:ext>
            </a:extLst>
          </p:cNvPr>
          <p:cNvSpPr txBox="1">
            <a:spLocks/>
          </p:cNvSpPr>
          <p:nvPr/>
        </p:nvSpPr>
        <p:spPr>
          <a:xfrm>
            <a:off x="1057275" y="417512"/>
            <a:ext cx="10515600" cy="1325563"/>
          </a:xfrm>
          <a:prstGeom prst="rect">
            <a:avLst/>
          </a:prstGeom>
        </p:spPr>
        <p:txBody>
          <a:bodyPr/>
          <a:lstStyle>
            <a:lvl1pPr marL="79375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+mj-lt"/>
                <a:ea typeface="+mj-ea"/>
                <a:cs typeface="+mj-cs"/>
                <a:sym typeface="Lucida Sans" charset="0"/>
              </a:defRPr>
            </a:lvl1pPr>
            <a:lvl2pPr marL="79375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2pPr>
            <a:lvl3pPr marL="79375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3pPr>
            <a:lvl4pPr marL="79375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4pPr>
            <a:lvl5pPr marL="79375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5pPr>
            <a:lvl6pPr marL="53657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6pPr>
            <a:lvl7pPr marL="99377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7pPr>
            <a:lvl8pPr marL="145097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8pPr>
            <a:lvl9pPr marL="190817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9pPr>
          </a:lstStyle>
          <a:p>
            <a:pPr marL="79375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400" b="1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Lucida Sans" charset="0"/>
              </a:rPr>
              <a:t>Cull on low production cows now?</a:t>
            </a:r>
            <a:endParaRPr kumimoji="0" lang="en-IE" sz="44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alibri"/>
              <a:ea typeface="+mj-ea"/>
              <a:cs typeface="+mj-cs"/>
              <a:sym typeface="Lucida Sans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877D53-9C13-439E-8D66-159EB5A7B1A1}"/>
              </a:ext>
            </a:extLst>
          </p:cNvPr>
          <p:cNvSpPr txBox="1"/>
          <p:nvPr/>
        </p:nvSpPr>
        <p:spPr>
          <a:xfrm>
            <a:off x="9397600" y="1495247"/>
            <a:ext cx="2440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/>
              <a:t>If you select on low production cows all other factors in this diagram are ignored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6008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B1F6D6-F1DB-4EC6-A927-BBA3E89FAD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7214E8-E184-4497-ADF2-D5EA76D0C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085B87-C5BA-4F35-8D86-5DB28370B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8" grpId="0" uiExpand="1"/>
      <p:bldP spid="14" grpId="0" animBg="1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60C2607-104A-49C8-B012-28801EFD3CAB}"/>
              </a:ext>
            </a:extLst>
          </p:cNvPr>
          <p:cNvGraphicFramePr/>
          <p:nvPr>
            <p:extLst/>
          </p:nvPr>
        </p:nvGraphicFramePr>
        <p:xfrm>
          <a:off x="3856906" y="1096938"/>
          <a:ext cx="7776864" cy="5761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0A67F8C-BA3D-41D1-8FB1-174C54CF9B9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41082" y="2395292"/>
          <a:ext cx="4032448" cy="1133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263"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Production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Health (SCC)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Management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Maintenance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114">
                <a:tc gridSpan="2">
                  <a:txBody>
                    <a:bodyPr/>
                    <a:lstStyle/>
                    <a:p>
                      <a:pPr marL="36000" indent="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Fertility (calving</a:t>
                      </a:r>
                      <a:r>
                        <a:rPr lang="en-IE" sz="1600" b="1" u="none" baseline="0" dirty="0">
                          <a:solidFill>
                            <a:schemeClr val="bg1"/>
                          </a:solidFill>
                          <a:latin typeface="Myriad Pro"/>
                        </a:rPr>
                        <a:t> date)</a:t>
                      </a:r>
                      <a:endParaRPr lang="en-IE" sz="1600" b="1" dirty="0">
                        <a:solidFill>
                          <a:schemeClr val="bg1"/>
                        </a:solidFill>
                        <a:latin typeface="Myriad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E" sz="1600" b="1" u="none" dirty="0">
                        <a:solidFill>
                          <a:schemeClr val="bg1"/>
                        </a:solidFill>
                        <a:latin typeface="Myriad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AD4FCB-FF16-440D-9957-1556BF992C1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313290" y="4695344"/>
          <a:ext cx="3586631" cy="1418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8456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Production</a:t>
                      </a:r>
                    </a:p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Health</a:t>
                      </a:r>
                    </a:p>
                    <a:p>
                      <a:pPr marL="180000" indent="0">
                        <a:buFont typeface="Arial" panose="020B0604020202020204" pitchFamily="34" charset="0"/>
                        <a:buChar char="•"/>
                      </a:pPr>
                      <a:r>
                        <a:rPr lang="en-IE" sz="1600" b="1" dirty="0">
                          <a:solidFill>
                            <a:schemeClr val="bg1"/>
                          </a:solidFill>
                          <a:latin typeface="Myriad Pro"/>
                        </a:rPr>
                        <a:t>Beef</a:t>
                      </a:r>
                    </a:p>
                    <a:p>
                      <a:pPr marL="180000" indent="0">
                        <a:buFont typeface="Arial" panose="020B0604020202020204" pitchFamily="34" charset="0"/>
                        <a:buChar char="•"/>
                      </a:pPr>
                      <a:r>
                        <a:rPr lang="en-IE" sz="1600" b="1" dirty="0">
                          <a:solidFill>
                            <a:schemeClr val="bg1"/>
                          </a:solidFill>
                          <a:latin typeface="Myriad Pro"/>
                        </a:rPr>
                        <a:t>Calving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Management</a:t>
                      </a:r>
                    </a:p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Maintenance</a:t>
                      </a:r>
                    </a:p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Fertility</a:t>
                      </a:r>
                    </a:p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Descendants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E3400C-7587-4927-AACF-D8D13F04CC6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34124" y="5201816"/>
          <a:ext cx="2304256" cy="718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8308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Cull cow value</a:t>
                      </a:r>
                    </a:p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1" u="none" dirty="0">
                          <a:solidFill>
                            <a:schemeClr val="bg1"/>
                          </a:solidFill>
                          <a:latin typeface="Myriad Pro"/>
                        </a:rPr>
                        <a:t>Replacement cost</a:t>
                      </a:r>
                      <a:endParaRPr lang="en-IE" sz="1600" b="1" dirty="0">
                        <a:solidFill>
                          <a:schemeClr val="bg1"/>
                        </a:solidFill>
                        <a:latin typeface="Myriad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DDA74DA-E20C-4C9A-ACB5-41FBCD47168F}"/>
              </a:ext>
            </a:extLst>
          </p:cNvPr>
          <p:cNvSpPr txBox="1"/>
          <p:nvPr/>
        </p:nvSpPr>
        <p:spPr>
          <a:xfrm>
            <a:off x="7817346" y="5798784"/>
            <a:ext cx="2337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</a:rPr>
              <a:t>+ predictions on fertility, survival and SCC performance</a:t>
            </a:r>
          </a:p>
        </p:txBody>
      </p:sp>
      <p:pic>
        <p:nvPicPr>
          <p:cNvPr id="9" name="Picture 8" descr="C:\Users\mags\Documents\ICBF\COW\Communication\Logo\COWLogo.jpg">
            <a:extLst>
              <a:ext uri="{FF2B5EF4-FFF2-40B4-BE49-F238E27FC236}">
                <a16:creationId xmlns:a16="http://schemas.microsoft.com/office/drawing/2014/main" id="{D63C311A-D0D7-41AB-83B1-7FC1CDBC3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920" y="2034934"/>
            <a:ext cx="2160240" cy="74296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1BF3668-6A65-496D-A2A3-E13233B171CA}"/>
              </a:ext>
            </a:extLst>
          </p:cNvPr>
          <p:cNvSpPr txBox="1"/>
          <p:nvPr/>
        </p:nvSpPr>
        <p:spPr>
          <a:xfrm>
            <a:off x="3835438" y="2816561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/>
              <a:t>=</a:t>
            </a:r>
            <a:endParaRPr lang="en-IE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48E3DE-8842-4E4C-ADA7-A159DA153F18}"/>
              </a:ext>
            </a:extLst>
          </p:cNvPr>
          <p:cNvSpPr txBox="1"/>
          <p:nvPr/>
        </p:nvSpPr>
        <p:spPr>
          <a:xfrm>
            <a:off x="28024" y="3382843"/>
            <a:ext cx="43601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/>
              <a:t>Cull using COW and you will consider;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>
                <a:solidFill>
                  <a:srgbClr val="0000FF"/>
                </a:solidFill>
              </a:rPr>
              <a:t>every trait that is represented the diagram,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>
                <a:solidFill>
                  <a:srgbClr val="0000FF"/>
                </a:solidFill>
              </a:rPr>
              <a:t>herd profitability over time</a:t>
            </a:r>
            <a:r>
              <a:rPr lang="en-IE" dirty="0"/>
              <a:t>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This year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For future years, 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Replacement costs associated with removing animals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FB4341D-435E-41C2-B093-5EA6872A4B9F}"/>
              </a:ext>
            </a:extLst>
          </p:cNvPr>
          <p:cNvSpPr txBox="1">
            <a:spLocks/>
          </p:cNvSpPr>
          <p:nvPr/>
        </p:nvSpPr>
        <p:spPr>
          <a:xfrm>
            <a:off x="1057275" y="417512"/>
            <a:ext cx="10515600" cy="1325563"/>
          </a:xfrm>
          <a:prstGeom prst="rect">
            <a:avLst/>
          </a:prstGeom>
        </p:spPr>
        <p:txBody>
          <a:bodyPr/>
          <a:lstStyle>
            <a:lvl1pPr marL="79375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+mj-lt"/>
                <a:ea typeface="+mj-ea"/>
                <a:cs typeface="+mj-cs"/>
                <a:sym typeface="Lucida Sans" charset="0"/>
              </a:defRPr>
            </a:lvl1pPr>
            <a:lvl2pPr marL="79375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2pPr>
            <a:lvl3pPr marL="79375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3pPr>
            <a:lvl4pPr marL="79375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4pPr>
            <a:lvl5pPr marL="79375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5pPr>
            <a:lvl6pPr marL="53657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6pPr>
            <a:lvl7pPr marL="99377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7pPr>
            <a:lvl8pPr marL="145097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8pPr>
            <a:lvl9pPr marL="190817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9pPr>
          </a:lstStyle>
          <a:p>
            <a:pPr marL="79375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400" b="1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Lucida Sans" charset="0"/>
              </a:rPr>
              <a:t>Cull on low production cows now?</a:t>
            </a:r>
            <a:endParaRPr kumimoji="0" lang="en-IE" sz="44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alibri"/>
              <a:ea typeface="+mj-ea"/>
              <a:cs typeface="+mj-cs"/>
              <a:sym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60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27444E3-98F6-40AB-92A4-8862F66CD9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305510"/>
              </p:ext>
            </p:extLst>
          </p:nvPr>
        </p:nvGraphicFramePr>
        <p:xfrm>
          <a:off x="222738" y="1992923"/>
          <a:ext cx="11746523" cy="449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954">
                  <a:extLst>
                    <a:ext uri="{9D8B030D-6E8A-4147-A177-3AD203B41FA5}">
                      <a16:colId xmlns:a16="http://schemas.microsoft.com/office/drawing/2014/main" val="883745140"/>
                    </a:ext>
                  </a:extLst>
                </a:gridCol>
                <a:gridCol w="656151">
                  <a:extLst>
                    <a:ext uri="{9D8B030D-6E8A-4147-A177-3AD203B41FA5}">
                      <a16:colId xmlns:a16="http://schemas.microsoft.com/office/drawing/2014/main" val="713135159"/>
                    </a:ext>
                  </a:extLst>
                </a:gridCol>
                <a:gridCol w="691234">
                  <a:extLst>
                    <a:ext uri="{9D8B030D-6E8A-4147-A177-3AD203B41FA5}">
                      <a16:colId xmlns:a16="http://schemas.microsoft.com/office/drawing/2014/main" val="1433680928"/>
                    </a:ext>
                  </a:extLst>
                </a:gridCol>
                <a:gridCol w="1027572">
                  <a:extLst>
                    <a:ext uri="{9D8B030D-6E8A-4147-A177-3AD203B41FA5}">
                      <a16:colId xmlns:a16="http://schemas.microsoft.com/office/drawing/2014/main" val="1151168441"/>
                    </a:ext>
                  </a:extLst>
                </a:gridCol>
                <a:gridCol w="1170810">
                  <a:extLst>
                    <a:ext uri="{9D8B030D-6E8A-4147-A177-3AD203B41FA5}">
                      <a16:colId xmlns:a16="http://schemas.microsoft.com/office/drawing/2014/main" val="1509963677"/>
                    </a:ext>
                  </a:extLst>
                </a:gridCol>
                <a:gridCol w="624254">
                  <a:extLst>
                    <a:ext uri="{9D8B030D-6E8A-4147-A177-3AD203B41FA5}">
                      <a16:colId xmlns:a16="http://schemas.microsoft.com/office/drawing/2014/main" val="3633834727"/>
                    </a:ext>
                  </a:extLst>
                </a:gridCol>
                <a:gridCol w="844062">
                  <a:extLst>
                    <a:ext uri="{9D8B030D-6E8A-4147-A177-3AD203B41FA5}">
                      <a16:colId xmlns:a16="http://schemas.microsoft.com/office/drawing/2014/main" val="4057624450"/>
                    </a:ext>
                  </a:extLst>
                </a:gridCol>
                <a:gridCol w="865040">
                  <a:extLst>
                    <a:ext uri="{9D8B030D-6E8A-4147-A177-3AD203B41FA5}">
                      <a16:colId xmlns:a16="http://schemas.microsoft.com/office/drawing/2014/main" val="3799729011"/>
                    </a:ext>
                  </a:extLst>
                </a:gridCol>
                <a:gridCol w="902213">
                  <a:extLst>
                    <a:ext uri="{9D8B030D-6E8A-4147-A177-3AD203B41FA5}">
                      <a16:colId xmlns:a16="http://schemas.microsoft.com/office/drawing/2014/main" val="1047593814"/>
                    </a:ext>
                  </a:extLst>
                </a:gridCol>
                <a:gridCol w="773724">
                  <a:extLst>
                    <a:ext uri="{9D8B030D-6E8A-4147-A177-3AD203B41FA5}">
                      <a16:colId xmlns:a16="http://schemas.microsoft.com/office/drawing/2014/main" val="130717574"/>
                    </a:ext>
                  </a:extLst>
                </a:gridCol>
                <a:gridCol w="829871">
                  <a:extLst>
                    <a:ext uri="{9D8B030D-6E8A-4147-A177-3AD203B41FA5}">
                      <a16:colId xmlns:a16="http://schemas.microsoft.com/office/drawing/2014/main" val="3525065677"/>
                    </a:ext>
                  </a:extLst>
                </a:gridCol>
                <a:gridCol w="729762">
                  <a:extLst>
                    <a:ext uri="{9D8B030D-6E8A-4147-A177-3AD203B41FA5}">
                      <a16:colId xmlns:a16="http://schemas.microsoft.com/office/drawing/2014/main" val="784714631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905498894"/>
                    </a:ext>
                  </a:extLst>
                </a:gridCol>
                <a:gridCol w="729761">
                  <a:extLst>
                    <a:ext uri="{9D8B030D-6E8A-4147-A177-3AD203B41FA5}">
                      <a16:colId xmlns:a16="http://schemas.microsoft.com/office/drawing/2014/main" val="549644159"/>
                    </a:ext>
                  </a:extLst>
                </a:gridCol>
                <a:gridCol w="671146">
                  <a:extLst>
                    <a:ext uri="{9D8B030D-6E8A-4147-A177-3AD203B41FA5}">
                      <a16:colId xmlns:a16="http://schemas.microsoft.com/office/drawing/2014/main" val="1749831498"/>
                    </a:ext>
                  </a:extLst>
                </a:gridCol>
              </a:tblGrid>
              <a:tr h="700506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Herd</a:t>
                      </a:r>
                    </a:p>
                    <a:p>
                      <a:pPr algn="ctr" fontAlgn="b"/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No</a:t>
                      </a:r>
                    </a:p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</a:t>
                      </a:r>
                      <a:r>
                        <a:rPr lang="en-IE" sz="18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ows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arity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Calving</a:t>
                      </a:r>
                    </a:p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Date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Expected </a:t>
                      </a:r>
                    </a:p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calving date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EBI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ilk yield to date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Milk solids to date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Milk 305D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ilk solids 305D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  <a:p>
                      <a:pPr algn="ctr" fontAlgn="b"/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(median) 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Current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lact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Future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lacts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Net replace. costs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C.O.W.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508943479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243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3.99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23/02/2018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28/02/2019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154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2708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219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4804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407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133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37)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134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665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718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1517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291506422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2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148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3.62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21/02/2018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26/02/2019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125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3065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257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6008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521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66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25)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128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507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725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1360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388992703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3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111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3.42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02/02/2018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06/02/2019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161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2886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222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5866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475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84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41)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169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713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744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1626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2064952789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4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159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3.99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18/02/2018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19/02/2019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151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2803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212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5813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455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136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65)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91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502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706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1299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377145585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5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127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3.51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12/02/2018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14/02/2019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145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3002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243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5740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490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165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35)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108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530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723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1361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149086792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6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241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2.84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27/02/2018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146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3266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>
                          <a:effectLst/>
                          <a:latin typeface="+mj-lt"/>
                        </a:rPr>
                        <a:t>241</a:t>
                      </a:r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6492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508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96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26)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196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755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793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u="none" strike="noStrike" dirty="0">
                          <a:effectLst/>
                          <a:latin typeface="+mj-lt"/>
                        </a:rPr>
                        <a:t>1744</a:t>
                      </a:r>
                      <a:endParaRPr lang="en-I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411394427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BA1F31D-FEEC-4F9B-8DA9-AB5428B61E89}"/>
              </a:ext>
            </a:extLst>
          </p:cNvPr>
          <p:cNvSpPr txBox="1"/>
          <p:nvPr/>
        </p:nvSpPr>
        <p:spPr>
          <a:xfrm>
            <a:off x="222738" y="1285037"/>
            <a:ext cx="11746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Table 1:</a:t>
            </a:r>
            <a:r>
              <a:rPr lang="en-US" sz="2000" dirty="0"/>
              <a:t> Summary statistics on 6 herds including average parity, production (kg), calving dates, genetic merit and C.O.W. profile</a:t>
            </a:r>
            <a:endParaRPr lang="en-IE" sz="20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0D7140B-7D5E-48DB-8117-1339A5D21B80}"/>
              </a:ext>
            </a:extLst>
          </p:cNvPr>
          <p:cNvSpPr txBox="1">
            <a:spLocks/>
          </p:cNvSpPr>
          <p:nvPr/>
        </p:nvSpPr>
        <p:spPr>
          <a:xfrm>
            <a:off x="704850" y="259442"/>
            <a:ext cx="10515600" cy="1325563"/>
          </a:xfrm>
          <a:prstGeom prst="rect">
            <a:avLst/>
          </a:prstGeom>
        </p:spPr>
        <p:txBody>
          <a:bodyPr/>
          <a:lstStyle>
            <a:lvl1pPr marL="79375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+mj-lt"/>
                <a:ea typeface="+mj-ea"/>
                <a:cs typeface="+mj-cs"/>
                <a:sym typeface="Lucida Sans" charset="0"/>
              </a:defRPr>
            </a:lvl1pPr>
            <a:lvl2pPr marL="79375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2pPr>
            <a:lvl3pPr marL="79375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3pPr>
            <a:lvl4pPr marL="79375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4pPr>
            <a:lvl5pPr marL="79375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5pPr>
            <a:lvl6pPr marL="53657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6pPr>
            <a:lvl7pPr marL="99377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7pPr>
            <a:lvl8pPr marL="145097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8pPr>
            <a:lvl9pPr marL="190817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Lucida Sans" charset="0"/>
                <a:ea typeface="ヒラギノ角ゴ ProN W3" charset="0"/>
                <a:cs typeface="ヒラギノ角ゴ ProN W3" charset="0"/>
                <a:sym typeface="Lucida Sans" charset="0"/>
              </a:defRPr>
            </a:lvl9pPr>
          </a:lstStyle>
          <a:p>
            <a:pPr marL="79375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400" b="1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Lucida Sans" charset="0"/>
              </a:rPr>
              <a:t>Case study</a:t>
            </a:r>
            <a:endParaRPr kumimoji="0" lang="en-IE" sz="44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alibri"/>
              <a:ea typeface="+mj-ea"/>
              <a:cs typeface="+mj-cs"/>
              <a:sym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14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CAA0F-F806-4B8D-92CD-E87D81A4C1B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81075" y="41275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solidFill>
                  <a:srgbClr val="92D050"/>
                </a:solidFill>
              </a:rPr>
              <a:t>Cull 10% of herd		</a:t>
            </a:r>
            <a:endParaRPr lang="en-IE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20A77-D241-40C3-A1C1-EAEA75B2A40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3850" y="1187450"/>
            <a:ext cx="10515600" cy="479425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+mj-lt"/>
              </a:rPr>
              <a:t>Table 2: Profile of bottom 10% of herd for each herd when culled on;</a:t>
            </a:r>
          </a:p>
          <a:p>
            <a:pPr lvl="1"/>
            <a:r>
              <a:rPr lang="en-US" dirty="0">
                <a:latin typeface="+mj-lt"/>
              </a:rPr>
              <a:t>C.O.W.</a:t>
            </a:r>
          </a:p>
          <a:p>
            <a:pPr lvl="1"/>
            <a:r>
              <a:rPr lang="en-US" dirty="0">
                <a:latin typeface="+mj-lt"/>
              </a:rPr>
              <a:t>Milk yield</a:t>
            </a:r>
          </a:p>
          <a:p>
            <a:pPr lvl="1"/>
            <a:r>
              <a:rPr lang="en-US" dirty="0">
                <a:latin typeface="+mj-lt"/>
              </a:rPr>
              <a:t>Milk solids yield</a:t>
            </a:r>
          </a:p>
          <a:p>
            <a:pPr lvl="1"/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What impact does each culling method have on;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+mj-lt"/>
              </a:rPr>
              <a:t>Herd age profile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+mj-lt"/>
              </a:rPr>
              <a:t>Herd production performance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+mj-lt"/>
              </a:rPr>
              <a:t>Herd fertility performance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+mj-lt"/>
              </a:rPr>
              <a:t>Herd genetic merit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+mj-lt"/>
              </a:rPr>
              <a:t>Herd health performance</a:t>
            </a:r>
            <a:endParaRPr lang="en-I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2641986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F429D-E8D6-41E8-8162-967F8CA6D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075" y="2463801"/>
            <a:ext cx="10363200" cy="1470025"/>
          </a:xfrm>
        </p:spPr>
        <p:txBody>
          <a:bodyPr/>
          <a:lstStyle/>
          <a:p>
            <a:pPr algn="ctr"/>
            <a:r>
              <a:rPr lang="en-IE" b="1" dirty="0">
                <a:solidFill>
                  <a:srgbClr val="92D050"/>
                </a:solidFill>
              </a:rPr>
              <a:t>1. Herd age profile</a:t>
            </a:r>
          </a:p>
        </p:txBody>
      </p:sp>
    </p:spTree>
    <p:extLst>
      <p:ext uri="{BB962C8B-B14F-4D97-AF65-F5344CB8AC3E}">
        <p14:creationId xmlns:p14="http://schemas.microsoft.com/office/powerpoint/2010/main" val="423536205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8A38C-5C40-4B0D-B2A5-919782DF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F5380C9-FB95-4754-AF98-77DE7E5999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241016"/>
              </p:ext>
            </p:extLst>
          </p:nvPr>
        </p:nvGraphicFramePr>
        <p:xfrm>
          <a:off x="161925" y="274638"/>
          <a:ext cx="11858621" cy="6335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738">
                  <a:extLst>
                    <a:ext uri="{9D8B030D-6E8A-4147-A177-3AD203B41FA5}">
                      <a16:colId xmlns:a16="http://schemas.microsoft.com/office/drawing/2014/main" val="1434811740"/>
                    </a:ext>
                  </a:extLst>
                </a:gridCol>
                <a:gridCol w="548209">
                  <a:extLst>
                    <a:ext uri="{9D8B030D-6E8A-4147-A177-3AD203B41FA5}">
                      <a16:colId xmlns:a16="http://schemas.microsoft.com/office/drawing/2014/main" val="467095691"/>
                    </a:ext>
                  </a:extLst>
                </a:gridCol>
                <a:gridCol w="561303">
                  <a:extLst>
                    <a:ext uri="{9D8B030D-6E8A-4147-A177-3AD203B41FA5}">
                      <a16:colId xmlns:a16="http://schemas.microsoft.com/office/drawing/2014/main" val="626031482"/>
                    </a:ext>
                  </a:extLst>
                </a:gridCol>
                <a:gridCol w="1035235">
                  <a:extLst>
                    <a:ext uri="{9D8B030D-6E8A-4147-A177-3AD203B41FA5}">
                      <a16:colId xmlns:a16="http://schemas.microsoft.com/office/drawing/2014/main" val="93283586"/>
                    </a:ext>
                  </a:extLst>
                </a:gridCol>
                <a:gridCol w="1038712">
                  <a:extLst>
                    <a:ext uri="{9D8B030D-6E8A-4147-A177-3AD203B41FA5}">
                      <a16:colId xmlns:a16="http://schemas.microsoft.com/office/drawing/2014/main" val="4192390766"/>
                    </a:ext>
                  </a:extLst>
                </a:gridCol>
                <a:gridCol w="663621">
                  <a:extLst>
                    <a:ext uri="{9D8B030D-6E8A-4147-A177-3AD203B41FA5}">
                      <a16:colId xmlns:a16="http://schemas.microsoft.com/office/drawing/2014/main" val="1143239297"/>
                    </a:ext>
                  </a:extLst>
                </a:gridCol>
                <a:gridCol w="759798">
                  <a:extLst>
                    <a:ext uri="{9D8B030D-6E8A-4147-A177-3AD203B41FA5}">
                      <a16:colId xmlns:a16="http://schemas.microsoft.com/office/drawing/2014/main" val="2929068114"/>
                    </a:ext>
                  </a:extLst>
                </a:gridCol>
                <a:gridCol w="740563">
                  <a:extLst>
                    <a:ext uri="{9D8B030D-6E8A-4147-A177-3AD203B41FA5}">
                      <a16:colId xmlns:a16="http://schemas.microsoft.com/office/drawing/2014/main" val="355096003"/>
                    </a:ext>
                  </a:extLst>
                </a:gridCol>
                <a:gridCol w="702092">
                  <a:extLst>
                    <a:ext uri="{9D8B030D-6E8A-4147-A177-3AD203B41FA5}">
                      <a16:colId xmlns:a16="http://schemas.microsoft.com/office/drawing/2014/main" val="1556953291"/>
                    </a:ext>
                  </a:extLst>
                </a:gridCol>
                <a:gridCol w="855975">
                  <a:extLst>
                    <a:ext uri="{9D8B030D-6E8A-4147-A177-3AD203B41FA5}">
                      <a16:colId xmlns:a16="http://schemas.microsoft.com/office/drawing/2014/main" val="1309562071"/>
                    </a:ext>
                  </a:extLst>
                </a:gridCol>
                <a:gridCol w="750181">
                  <a:extLst>
                    <a:ext uri="{9D8B030D-6E8A-4147-A177-3AD203B41FA5}">
                      <a16:colId xmlns:a16="http://schemas.microsoft.com/office/drawing/2014/main" val="2145727849"/>
                    </a:ext>
                  </a:extLst>
                </a:gridCol>
                <a:gridCol w="788651">
                  <a:extLst>
                    <a:ext uri="{9D8B030D-6E8A-4147-A177-3AD203B41FA5}">
                      <a16:colId xmlns:a16="http://schemas.microsoft.com/office/drawing/2014/main" val="1457044850"/>
                    </a:ext>
                  </a:extLst>
                </a:gridCol>
                <a:gridCol w="855975">
                  <a:extLst>
                    <a:ext uri="{9D8B030D-6E8A-4147-A177-3AD203B41FA5}">
                      <a16:colId xmlns:a16="http://schemas.microsoft.com/office/drawing/2014/main" val="2230547772"/>
                    </a:ext>
                  </a:extLst>
                </a:gridCol>
                <a:gridCol w="1192595">
                  <a:extLst>
                    <a:ext uri="{9D8B030D-6E8A-4147-A177-3AD203B41FA5}">
                      <a16:colId xmlns:a16="http://schemas.microsoft.com/office/drawing/2014/main" val="2860631433"/>
                    </a:ext>
                  </a:extLst>
                </a:gridCol>
                <a:gridCol w="855973">
                  <a:extLst>
                    <a:ext uri="{9D8B030D-6E8A-4147-A177-3AD203B41FA5}">
                      <a16:colId xmlns:a16="http://schemas.microsoft.com/office/drawing/2014/main" val="2133609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Herd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Cull on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arity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Calving</a:t>
                      </a:r>
                    </a:p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Date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Expected </a:t>
                      </a:r>
                    </a:p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calving date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EBI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ilk yield 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Milk solids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Milk 305D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ilk sol 305D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Current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lact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Future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lacts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Net replace costs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C.O.W.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164537286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5390611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931996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5058430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11/03/2018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3622089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01/03/2019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6754796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331984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3059482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23/01/2018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29/01/2019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9292583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26/01/2018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31/01/2019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676505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511659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3770705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6722467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446328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661238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003688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37305607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1592595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8493026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3A13933-1289-49FC-801D-7E2D348D74E4}"/>
              </a:ext>
            </a:extLst>
          </p:cNvPr>
          <p:cNvSpPr/>
          <p:nvPr/>
        </p:nvSpPr>
        <p:spPr>
          <a:xfrm>
            <a:off x="1247775" y="107632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5435B2-129F-452A-983D-C255218845A1}"/>
              </a:ext>
            </a:extLst>
          </p:cNvPr>
          <p:cNvSpPr/>
          <p:nvPr/>
        </p:nvSpPr>
        <p:spPr>
          <a:xfrm>
            <a:off x="1247775" y="274638"/>
            <a:ext cx="561975" cy="63359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475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8A38C-5C40-4B0D-B2A5-919782DF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F5380C9-FB95-4754-AF98-77DE7E59998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1925" y="274638"/>
          <a:ext cx="11858621" cy="6335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738">
                  <a:extLst>
                    <a:ext uri="{9D8B030D-6E8A-4147-A177-3AD203B41FA5}">
                      <a16:colId xmlns:a16="http://schemas.microsoft.com/office/drawing/2014/main" val="1434811740"/>
                    </a:ext>
                  </a:extLst>
                </a:gridCol>
                <a:gridCol w="548209">
                  <a:extLst>
                    <a:ext uri="{9D8B030D-6E8A-4147-A177-3AD203B41FA5}">
                      <a16:colId xmlns:a16="http://schemas.microsoft.com/office/drawing/2014/main" val="467095691"/>
                    </a:ext>
                  </a:extLst>
                </a:gridCol>
                <a:gridCol w="561303">
                  <a:extLst>
                    <a:ext uri="{9D8B030D-6E8A-4147-A177-3AD203B41FA5}">
                      <a16:colId xmlns:a16="http://schemas.microsoft.com/office/drawing/2014/main" val="626031482"/>
                    </a:ext>
                  </a:extLst>
                </a:gridCol>
                <a:gridCol w="1035235">
                  <a:extLst>
                    <a:ext uri="{9D8B030D-6E8A-4147-A177-3AD203B41FA5}">
                      <a16:colId xmlns:a16="http://schemas.microsoft.com/office/drawing/2014/main" val="93283586"/>
                    </a:ext>
                  </a:extLst>
                </a:gridCol>
                <a:gridCol w="1038712">
                  <a:extLst>
                    <a:ext uri="{9D8B030D-6E8A-4147-A177-3AD203B41FA5}">
                      <a16:colId xmlns:a16="http://schemas.microsoft.com/office/drawing/2014/main" val="4192390766"/>
                    </a:ext>
                  </a:extLst>
                </a:gridCol>
                <a:gridCol w="663621">
                  <a:extLst>
                    <a:ext uri="{9D8B030D-6E8A-4147-A177-3AD203B41FA5}">
                      <a16:colId xmlns:a16="http://schemas.microsoft.com/office/drawing/2014/main" val="1143239297"/>
                    </a:ext>
                  </a:extLst>
                </a:gridCol>
                <a:gridCol w="759798">
                  <a:extLst>
                    <a:ext uri="{9D8B030D-6E8A-4147-A177-3AD203B41FA5}">
                      <a16:colId xmlns:a16="http://schemas.microsoft.com/office/drawing/2014/main" val="2929068114"/>
                    </a:ext>
                  </a:extLst>
                </a:gridCol>
                <a:gridCol w="740563">
                  <a:extLst>
                    <a:ext uri="{9D8B030D-6E8A-4147-A177-3AD203B41FA5}">
                      <a16:colId xmlns:a16="http://schemas.microsoft.com/office/drawing/2014/main" val="355096003"/>
                    </a:ext>
                  </a:extLst>
                </a:gridCol>
                <a:gridCol w="702092">
                  <a:extLst>
                    <a:ext uri="{9D8B030D-6E8A-4147-A177-3AD203B41FA5}">
                      <a16:colId xmlns:a16="http://schemas.microsoft.com/office/drawing/2014/main" val="1556953291"/>
                    </a:ext>
                  </a:extLst>
                </a:gridCol>
                <a:gridCol w="855975">
                  <a:extLst>
                    <a:ext uri="{9D8B030D-6E8A-4147-A177-3AD203B41FA5}">
                      <a16:colId xmlns:a16="http://schemas.microsoft.com/office/drawing/2014/main" val="1309562071"/>
                    </a:ext>
                  </a:extLst>
                </a:gridCol>
                <a:gridCol w="750181">
                  <a:extLst>
                    <a:ext uri="{9D8B030D-6E8A-4147-A177-3AD203B41FA5}">
                      <a16:colId xmlns:a16="http://schemas.microsoft.com/office/drawing/2014/main" val="2145727849"/>
                    </a:ext>
                  </a:extLst>
                </a:gridCol>
                <a:gridCol w="788651">
                  <a:extLst>
                    <a:ext uri="{9D8B030D-6E8A-4147-A177-3AD203B41FA5}">
                      <a16:colId xmlns:a16="http://schemas.microsoft.com/office/drawing/2014/main" val="1457044850"/>
                    </a:ext>
                  </a:extLst>
                </a:gridCol>
                <a:gridCol w="855975">
                  <a:extLst>
                    <a:ext uri="{9D8B030D-6E8A-4147-A177-3AD203B41FA5}">
                      <a16:colId xmlns:a16="http://schemas.microsoft.com/office/drawing/2014/main" val="2230547772"/>
                    </a:ext>
                  </a:extLst>
                </a:gridCol>
                <a:gridCol w="1192595">
                  <a:extLst>
                    <a:ext uri="{9D8B030D-6E8A-4147-A177-3AD203B41FA5}">
                      <a16:colId xmlns:a16="http://schemas.microsoft.com/office/drawing/2014/main" val="2860631433"/>
                    </a:ext>
                  </a:extLst>
                </a:gridCol>
                <a:gridCol w="855973">
                  <a:extLst>
                    <a:ext uri="{9D8B030D-6E8A-4147-A177-3AD203B41FA5}">
                      <a16:colId xmlns:a16="http://schemas.microsoft.com/office/drawing/2014/main" val="2133609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Herd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Cull on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arity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Calving</a:t>
                      </a:r>
                    </a:p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Date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Expected </a:t>
                      </a:r>
                    </a:p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calving date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EBI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ilk yield 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Milk solids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Milk 305D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ilk sol 305D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lang="en-IE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Current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lact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Future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lacts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Net replace costs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C.O.W.</a:t>
                      </a:r>
                      <a:endParaRPr lang="en-IE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164537286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5390611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931996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5058430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11/03/2018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3622089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01/03/2019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6754796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331984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3059482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23/01/2018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29/01/2019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9292583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26/01/2018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31/01/2019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676505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511659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3770705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6722467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446328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661238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14/02/2019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0036888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37305607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1592595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25/02/2018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8493026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3A13933-1289-49FC-801D-7E2D348D74E4}"/>
              </a:ext>
            </a:extLst>
          </p:cNvPr>
          <p:cNvSpPr/>
          <p:nvPr/>
        </p:nvSpPr>
        <p:spPr>
          <a:xfrm>
            <a:off x="1247775" y="107632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5435B2-129F-452A-983D-C255218845A1}"/>
              </a:ext>
            </a:extLst>
          </p:cNvPr>
          <p:cNvSpPr/>
          <p:nvPr/>
        </p:nvSpPr>
        <p:spPr>
          <a:xfrm>
            <a:off x="1247775" y="274638"/>
            <a:ext cx="561975" cy="63359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120A777-15B3-45D6-82A7-B6BAEEE280B6}"/>
              </a:ext>
            </a:extLst>
          </p:cNvPr>
          <p:cNvSpPr/>
          <p:nvPr/>
        </p:nvSpPr>
        <p:spPr>
          <a:xfrm>
            <a:off x="4686296" y="1122044"/>
            <a:ext cx="7334250" cy="32385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/>
              <a:t>Cull on milk production traits will select all young cows!</a:t>
            </a:r>
          </a:p>
          <a:p>
            <a:pPr algn="ctr"/>
            <a:r>
              <a:rPr lang="en-US" sz="2000" b="1" dirty="0"/>
              <a:t>REMOVING COWS THAT HAVE;</a:t>
            </a: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Better genetic merit</a:t>
            </a:r>
            <a:endParaRPr lang="en-IE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Probability of higher survival rates compared to old cows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Probability of better health  compared to old cows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More costly to replace!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Not at mature  ability;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parity 22% off mature production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parity 7% off mature production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929646A-79F9-429D-A0BF-ADB54ABBDF60}"/>
              </a:ext>
            </a:extLst>
          </p:cNvPr>
          <p:cNvCxnSpPr/>
          <p:nvPr/>
        </p:nvCxnSpPr>
        <p:spPr>
          <a:xfrm>
            <a:off x="2052637" y="1781175"/>
            <a:ext cx="2438400" cy="61686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192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CBF Cover Pag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lnDef>
  </a:objectDefaults>
  <a:extraClrSchemeLst>
    <a:extraClrScheme>
      <a:clrScheme name="ICBF Cover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CBF Inside Pag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lnDef>
  </a:objectDefaults>
  <a:extraClrSchemeLst>
    <a:extraClrScheme>
      <a:clrScheme name="ICBF Insid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3912</Words>
  <Application>Microsoft Office PowerPoint</Application>
  <PresentationFormat>Widescreen</PresentationFormat>
  <Paragraphs>2844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5" baseType="lpstr">
      <vt:lpstr>Arial</vt:lpstr>
      <vt:lpstr>Calibri</vt:lpstr>
      <vt:lpstr>Calibri Light</vt:lpstr>
      <vt:lpstr>Cambria</vt:lpstr>
      <vt:lpstr>Lucida Sans</vt:lpstr>
      <vt:lpstr>Myanmar Text</vt:lpstr>
      <vt:lpstr>Myriad Pro</vt:lpstr>
      <vt:lpstr>Myriad Pro Bold</vt:lpstr>
      <vt:lpstr>ヒラギノ角ゴ ProN W3</vt:lpstr>
      <vt:lpstr>ヒラギノ角ゴ ProN W6</vt:lpstr>
      <vt:lpstr>Office Theme</vt:lpstr>
      <vt:lpstr>ICBF Cover Page</vt:lpstr>
      <vt:lpstr>ICBF Inside Page</vt:lpstr>
      <vt:lpstr>Drought and fodder crisis What cows should I cull?</vt:lpstr>
      <vt:lpstr>Current position  </vt:lpstr>
      <vt:lpstr>PowerPoint Presentation</vt:lpstr>
      <vt:lpstr>PowerPoint Presentation</vt:lpstr>
      <vt:lpstr>PowerPoint Presentation</vt:lpstr>
      <vt:lpstr>Cull 10% of herd  </vt:lpstr>
      <vt:lpstr>1. Herd age profile</vt:lpstr>
      <vt:lpstr>PowerPoint Presentation</vt:lpstr>
      <vt:lpstr>PowerPoint Presentation</vt:lpstr>
      <vt:lpstr>PowerPoint Presentation</vt:lpstr>
      <vt:lpstr>2. Herd production profile</vt:lpstr>
      <vt:lpstr>PowerPoint Presentation</vt:lpstr>
      <vt:lpstr>PowerPoint Presentation</vt:lpstr>
      <vt:lpstr>PowerPoint Presentation</vt:lpstr>
      <vt:lpstr>3. Herd fertility profile</vt:lpstr>
      <vt:lpstr>PowerPoint Presentation</vt:lpstr>
      <vt:lpstr>4. Herd genetic merit profile</vt:lpstr>
      <vt:lpstr>PowerPoint Presentation</vt:lpstr>
      <vt:lpstr>5. Herd health profile</vt:lpstr>
      <vt:lpstr>PowerPoint Presentation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Drought and fodder crisis</dc:title>
  <dc:creator>Margaret Kelleher</dc:creator>
  <cp:lastModifiedBy>Tom Neville</cp:lastModifiedBy>
  <cp:revision>32</cp:revision>
  <dcterms:created xsi:type="dcterms:W3CDTF">2018-07-10T13:24:44Z</dcterms:created>
  <dcterms:modified xsi:type="dcterms:W3CDTF">2018-07-23T10:24:45Z</dcterms:modified>
</cp:coreProperties>
</file>